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charts/chart17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1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062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95853"/>
  </p:normalViewPr>
  <p:slideViewPr>
    <p:cSldViewPr snapToGrid="0" snapToObjects="1">
      <p:cViewPr>
        <p:scale>
          <a:sx n="112" d="100"/>
          <a:sy n="112" d="100"/>
        </p:scale>
        <p:origin x="576" y="5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1.xlsx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2.xlsx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3.xlsx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4.xlsx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5.xlsx"/><Relationship Id="rId2" Type="http://schemas.microsoft.com/office/2011/relationships/chartColorStyle" Target="colors16.xml"/><Relationship Id="rId1" Type="http://schemas.microsoft.com/office/2011/relationships/chartStyle" Target="style16.xml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6.xlsx"/><Relationship Id="rId2" Type="http://schemas.microsoft.com/office/2011/relationships/chartColorStyle" Target="colors17.xml"/><Relationship Id="rId1" Type="http://schemas.microsoft.com/office/2011/relationships/chartStyle" Target="style17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cap="all" baseline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en-US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Age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4-1750-FF4E-BC60-08B7B32C7523}"/>
              </c:ext>
            </c:extLst>
          </c:dPt>
          <c:dPt>
            <c:idx val="1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1750-FF4E-BC60-08B7B32C7523}"/>
              </c:ext>
            </c:extLst>
          </c:dPt>
          <c:dPt>
            <c:idx val="2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2-1750-FF4E-BC60-08B7B32C7523}"/>
              </c:ext>
            </c:extLst>
          </c:dPt>
          <c:dPt>
            <c:idx val="3"/>
            <c:bubble3D val="0"/>
            <c:spPr>
              <a:solidFill>
                <a:schemeClr val="accent1">
                  <a:lumMod val="60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1750-FF4E-BC60-08B7B32C7523}"/>
              </c:ext>
            </c:extLst>
          </c:dPt>
          <c:dLbls>
            <c:dLbl>
              <c:idx val="0"/>
              <c:layout>
                <c:manualLayout>
                  <c:x val="9.229280137306814E-2"/>
                  <c:y val="-0.16772474455436645"/>
                </c:manualLayout>
              </c:layout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1330" b="1" i="0" u="none" strike="noStrike" kern="1200" spc="0" baseline="0">
                        <a:solidFill>
                          <a:schemeClr val="accent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defRPr>
                    </a:pPr>
                    <a:fld id="{8CC86376-C901-9D4C-80B1-B615B05E0ACD}" type="CATEGORYNAME">
                      <a:rPr lang="en-US" smtClean="0"/>
                      <a:pPr>
                        <a:defRPr/>
                      </a:pPr>
                      <a:t>[CATEGORY NAME]</a:t>
                    </a:fld>
                    <a:endParaRPr lang="en-US"/>
                  </a:p>
                  <a:p>
                    <a:pPr>
                      <a:defRPr/>
                    </a:pPr>
                    <a:r>
                      <a:rPr lang="en-US" baseline="0"/>
                      <a:t>10%</a:t>
                    </a:r>
                    <a:endParaRPr lang="en-US" baseline="0" dirty="0"/>
                  </a:p>
                  <a:p>
                    <a:pPr>
                      <a:defRPr/>
                    </a:pPr>
                    <a:fld id="{9E5E158A-0569-A54F-AE94-F93F1FDA2C95}" type="VALUE">
                      <a:rPr lang="en-US" smtClean="0"/>
                      <a:pPr>
                        <a:defRPr/>
                      </a:pPr>
                      <a:t>[VALUE]</a:t>
                    </a:fld>
                    <a:r>
                      <a:rPr lang="en-US"/>
                      <a:t> Customers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330" b="1" i="0" u="none" strike="noStrike" kern="1200" spc="0" baseline="0">
                      <a:solidFill>
                        <a:schemeClr val="accent1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defRPr>
                  </a:pPr>
                  <a:endParaRPr lang="en-US"/>
                </a:p>
              </c:txPr>
              <c:showLegendKey val="0"/>
              <c:showVal val="1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4-1750-FF4E-BC60-08B7B32C7523}"/>
                </c:ext>
              </c:extLst>
            </c:dLbl>
            <c:dLbl>
              <c:idx val="1"/>
              <c:layout>
                <c:manualLayout>
                  <c:x val="0.12967722724570335"/>
                  <c:y val="0.10764423904235459"/>
                </c:manualLayout>
              </c:layout>
              <c:tx>
                <c:rich>
                  <a:bodyPr rot="0" spcFirstLastPara="1" vertOverflow="ellipsis" vert="horz" wrap="square" anchor="ctr" anchorCtr="1"/>
                  <a:lstStyle/>
                  <a:p>
                    <a:pPr algn="ctr" rtl="0">
                      <a:defRPr sz="1330" b="1" i="0" u="none" strike="noStrike" kern="1200" spc="0" baseline="0">
                        <a:solidFill>
                          <a:schemeClr val="accent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defRPr>
                    </a:pPr>
                    <a:fld id="{D706A59E-61C9-5447-A6A9-5378F4E305A0}" type="CATEGORYNAME">
                      <a:rPr lang="en-US"/>
                      <a:pPr algn="ctr" rtl="0">
                        <a:defRPr/>
                      </a:pPr>
                      <a:t>[CATEGORY NAME]</a:t>
                    </a:fld>
                    <a:endParaRPr lang="en-US"/>
                  </a:p>
                  <a:p>
                    <a:pPr algn="ctr" rtl="0">
                      <a:defRPr/>
                    </a:pPr>
                    <a:fld id="{2997B07F-F831-4345-A5C6-CBB5D203C290}" type="PERCENTAGE">
                      <a:rPr lang="en-US"/>
                      <a:pPr algn="ctr" rtl="0">
                        <a:defRPr/>
                      </a:pPr>
                      <a:t>[PERCENTAGE]</a:t>
                    </a:fld>
                    <a:endParaRPr lang="en-US"/>
                  </a:p>
                  <a:p>
                    <a:pPr algn="ctr" rtl="0">
                      <a:defRPr/>
                    </a:pPr>
                    <a:fld id="{13184004-69DD-9B40-BA99-AAD94503894E}" type="VALUE">
                      <a:rPr lang="en-US"/>
                      <a:pPr algn="ctr" rtl="0">
                        <a:defRPr/>
                      </a:pPr>
                      <a:t>[VALUE]</a:t>
                    </a:fld>
                    <a:r>
                      <a:rPr lang="en-US"/>
                      <a:t> Customers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 algn="ctr" rtl="0">
                    <a:defRPr sz="1330" b="1" i="0" u="none" strike="noStrike" kern="1200" spc="0" baseline="0">
                      <a:solidFill>
                        <a:schemeClr val="accent3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defRPr>
                  </a:pPr>
                  <a:endParaRPr lang="en-US"/>
                </a:p>
              </c:txPr>
              <c:showLegendKey val="0"/>
              <c:showVal val="1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1750-FF4E-BC60-08B7B32C7523}"/>
                </c:ext>
              </c:extLst>
            </c:dLbl>
            <c:dLbl>
              <c:idx val="2"/>
              <c:layout>
                <c:manualLayout>
                  <c:x val="-0.11565806754346515"/>
                  <c:y val="-0.1001341758533531"/>
                </c:manualLayout>
              </c:layout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1330" b="1" i="0" u="none" strike="noStrike" kern="1200" spc="0" baseline="0">
                        <a:solidFill>
                          <a:schemeClr val="accent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defRPr>
                    </a:pPr>
                    <a:r>
                      <a:rPr lang="en-US" dirty="0"/>
                      <a:t>Old</a:t>
                    </a:r>
                    <a:r>
                      <a:rPr lang="en-US" baseline="0" dirty="0"/>
                      <a:t> (55+)</a:t>
                    </a:r>
                  </a:p>
                  <a:p>
                    <a:pPr>
                      <a:defRPr/>
                    </a:pPr>
                    <a:r>
                      <a:rPr lang="en-US" baseline="0" dirty="0"/>
                      <a:t>19%</a:t>
                    </a:r>
                  </a:p>
                  <a:p>
                    <a:pPr>
                      <a:defRPr/>
                    </a:pPr>
                    <a:fld id="{CD3C025D-3AF7-2E47-AE4D-785E4F4D1F6D}" type="VALUE">
                      <a:rPr lang="en-US" smtClean="0"/>
                      <a:pPr>
                        <a:defRPr/>
                      </a:pPr>
                      <a:t>[VALUE]</a:t>
                    </a:fld>
                    <a:r>
                      <a:rPr lang="en-US" dirty="0"/>
                      <a:t> Customers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330" b="1" i="0" u="none" strike="noStrike" kern="1200" spc="0" baseline="0">
                      <a:solidFill>
                        <a:schemeClr val="accent5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defRPr>
                  </a:pPr>
                  <a:endParaRPr lang="en-US"/>
                </a:p>
              </c:txPr>
              <c:showLegendKey val="0"/>
              <c:showVal val="1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2-1750-FF4E-BC60-08B7B32C7523}"/>
                </c:ext>
              </c:extLst>
            </c:dLbl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330" b="1" i="0" u="none" strike="noStrike" kern="1200" spc="0" baseline="0">
                      <a:solidFill>
                        <a:schemeClr val="accent1">
                          <a:lumMod val="60000"/>
                        </a:schemeClr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defRPr>
                  </a:pPr>
                  <a:endParaRPr lang="en-US"/>
                </a:p>
              </c:txPr>
              <c:showLegendKey val="0"/>
              <c:showVal val="1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5-1750-FF4E-BC60-08B7B32C7523}"/>
                </c:ext>
              </c:extLst>
            </c:dLbl>
            <c:showLegendKey val="0"/>
            <c:showVal val="1"/>
            <c:showCatName val="1"/>
            <c:showSerName val="0"/>
            <c:showPercent val="1"/>
            <c:showBubbleSize val="0"/>
            <c:separator>
</c:separator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3"/>
                <c:pt idx="0">
                  <c:v>Adolescent (&lt;31)</c:v>
                </c:pt>
                <c:pt idx="1">
                  <c:v>Middle Age (31-54)</c:v>
                </c:pt>
                <c:pt idx="2">
                  <c:v>Old (55+)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100</c:v>
                </c:pt>
                <c:pt idx="1">
                  <c:v>710</c:v>
                </c:pt>
                <c:pt idx="2">
                  <c:v>190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750-FF4E-BC60-08B7B32C7523}"/>
            </c:ext>
          </c:extLst>
        </c:ser>
        <c:dLbls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Times New Roman" panose="02020603050405020304" pitchFamily="18" charset="0"/>
          <a:cs typeface="Times New Roman" panose="02020603050405020304" pitchFamily="18" charset="0"/>
        </a:defRPr>
      </a:pPr>
      <a:endParaRPr lang="en-U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cap="all" baseline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en-US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Singles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83BA-0C48-880B-51A5B0B67682}"/>
              </c:ext>
            </c:extLst>
          </c:dPt>
          <c:dPt>
            <c:idx val="1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2-83BA-0C48-880B-51A5B0B67682}"/>
              </c:ext>
            </c:extLst>
          </c:dPt>
          <c:dLbls>
            <c:dLbl>
              <c:idx val="0"/>
              <c:layout>
                <c:manualLayout>
                  <c:x val="0.18209876543209877"/>
                  <c:y val="-0.24176954732510289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330" b="1" i="0" u="none" strike="noStrike" kern="1200" spc="0" baseline="0">
                      <a:solidFill>
                        <a:schemeClr val="accent1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defRPr>
                  </a:pPr>
                  <a:endParaRPr lang="en-US"/>
                </a:p>
              </c:txPr>
              <c:showLegendKey val="0"/>
              <c:showVal val="0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83BA-0C48-880B-51A5B0B67682}"/>
                </c:ext>
              </c:extLst>
            </c:dLbl>
            <c:dLbl>
              <c:idx val="1"/>
              <c:layout>
                <c:manualLayout>
                  <c:x val="-0.16975308641975312"/>
                  <c:y val="-0.12345679012345678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330" b="1" i="0" u="none" strike="noStrike" kern="1200" spc="0" baseline="0">
                      <a:solidFill>
                        <a:schemeClr val="accent3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defRPr>
                  </a:pPr>
                  <a:endParaRPr lang="en-US"/>
                </a:p>
              </c:txPr>
              <c:showLegendKey val="0"/>
              <c:showVal val="0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83BA-0C48-880B-51A5B0B67682}"/>
                </c:ext>
              </c:extLst>
            </c:dLbl>
            <c:showLegendKey val="0"/>
            <c:showVal val="0"/>
            <c:showCatName val="1"/>
            <c:showSerName val="0"/>
            <c:showPercent val="1"/>
            <c:showBubbleSize val="0"/>
            <c:separator>
</c:separator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Bought Bike</c:v>
                </c:pt>
                <c:pt idx="1">
                  <c:v>Did Not Buy Bike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249</c:v>
                </c:pt>
                <c:pt idx="1">
                  <c:v>213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3BA-0C48-880B-51A5B0B67682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Times New Roman" panose="02020603050405020304" pitchFamily="18" charset="0"/>
          <a:cs typeface="Times New Roman" panose="02020603050405020304" pitchFamily="18" charset="0"/>
        </a:defRPr>
      </a:pPr>
      <a:endParaRPr lang="en-US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cap="all" baseline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en-US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Region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4-EB8A-C640-81D6-755C619E7A55}"/>
              </c:ext>
            </c:extLst>
          </c:dPt>
          <c:dPt>
            <c:idx val="1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2-EB8A-C640-81D6-755C619E7A55}"/>
              </c:ext>
            </c:extLst>
          </c:dPt>
          <c:dPt>
            <c:idx val="2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EB8A-C640-81D6-755C619E7A55}"/>
              </c:ext>
            </c:extLst>
          </c:dPt>
          <c:dLbls>
            <c:dLbl>
              <c:idx val="0"/>
              <c:layout>
                <c:manualLayout>
                  <c:x val="0.14898989898989898"/>
                  <c:y val="-0.1728395061728395"/>
                </c:manualLayout>
              </c:layout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1330" b="1" i="0" u="none" strike="noStrike" kern="1200" spc="0" baseline="0">
                        <a:solidFill>
                          <a:schemeClr val="accent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defRPr>
                    </a:pPr>
                    <a:fld id="{96682857-99C6-A14C-96A2-230B9D199057}" type="CATEGORYNAME">
                      <a:rPr lang="en-US" smtClean="0"/>
                      <a:pPr>
                        <a:defRPr/>
                      </a:pPr>
                      <a:t>[CATEGORY NAME]</a:t>
                    </a:fld>
                    <a:endParaRPr lang="en-US" dirty="0"/>
                  </a:p>
                  <a:p>
                    <a:pPr>
                      <a:defRPr/>
                    </a:pPr>
                    <a:r>
                      <a:rPr lang="en-US" baseline="0" dirty="0"/>
                      <a:t>30%</a:t>
                    </a:r>
                  </a:p>
                  <a:p>
                    <a:pPr>
                      <a:defRPr/>
                    </a:pPr>
                    <a:fld id="{F25C4800-99EB-DC43-90F2-A5C6F09EBD97}" type="VALUE">
                      <a:rPr lang="en-US" smtClean="0"/>
                      <a:pPr>
                        <a:defRPr/>
                      </a:pPr>
                      <a:t>[VALUE]</a:t>
                    </a:fld>
                    <a:r>
                      <a:rPr lang="en-US" dirty="0"/>
                      <a:t> Customers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330" b="1" i="0" u="none" strike="noStrike" kern="1200" spc="0" baseline="0">
                      <a:solidFill>
                        <a:schemeClr val="accent1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defRPr>
                  </a:pPr>
                  <a:endParaRPr lang="en-US"/>
                </a:p>
              </c:txPr>
              <c:showLegendKey val="0"/>
              <c:showVal val="1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>
                  <c15:layout>
                    <c:manualLayout>
                      <c:w val="0.2294949494949495"/>
                      <c:h val="0.14560197336444056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4-EB8A-C640-81D6-755C619E7A55}"/>
                </c:ext>
              </c:extLst>
            </c:dLbl>
            <c:dLbl>
              <c:idx val="1"/>
              <c:layout>
                <c:manualLayout>
                  <c:x val="-0.28409100851029984"/>
                  <c:y val="9.9910080684358901E-2"/>
                </c:manualLayout>
              </c:layout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1330" b="1" i="0" u="none" strike="noStrike" kern="1200" spc="0" baseline="0">
                        <a:solidFill>
                          <a:schemeClr val="accent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defRPr>
                    </a:pPr>
                    <a:fld id="{18518A31-2C91-C343-BDEB-561EF6002218}" type="CATEGORYNAME">
                      <a:rPr lang="en-US" smtClean="0"/>
                      <a:pPr>
                        <a:defRPr/>
                      </a:pPr>
                      <a:t>[CATEGORY NAME]</a:t>
                    </a:fld>
                    <a:endParaRPr lang="en-US" dirty="0"/>
                  </a:p>
                  <a:p>
                    <a:pPr>
                      <a:defRPr/>
                    </a:pPr>
                    <a:r>
                      <a:rPr lang="en-US" baseline="0" dirty="0"/>
                      <a:t>51%</a:t>
                    </a:r>
                  </a:p>
                  <a:p>
                    <a:pPr>
                      <a:defRPr/>
                    </a:pPr>
                    <a:fld id="{C9A1099E-86F0-1D41-B4A0-F64957BA016B}" type="VALUE">
                      <a:rPr lang="en-US" smtClean="0"/>
                      <a:pPr>
                        <a:defRPr/>
                      </a:pPr>
                      <a:t>[VALUE]</a:t>
                    </a:fld>
                    <a:r>
                      <a:rPr lang="en-US" dirty="0"/>
                      <a:t> Customers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330" b="1" i="0" u="none" strike="noStrike" kern="1200" spc="0" baseline="0">
                      <a:solidFill>
                        <a:schemeClr val="accent3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defRPr>
                  </a:pPr>
                  <a:endParaRPr lang="en-US"/>
                </a:p>
              </c:txPr>
              <c:showLegendKey val="0"/>
              <c:showVal val="1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>
                  <c15:layout>
                    <c:manualLayout>
                      <c:w val="0.26703272886343749"/>
                      <c:h val="0.19104938271604938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2-EB8A-C640-81D6-755C619E7A55}"/>
                </c:ext>
              </c:extLst>
            </c:dLbl>
            <c:dLbl>
              <c:idx val="2"/>
              <c:layout>
                <c:manualLayout>
                  <c:x val="-0.2020201026008113"/>
                  <c:y val="-0.13580246913580246"/>
                </c:manualLayout>
              </c:layout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1330" b="1" i="0" u="none" strike="noStrike" kern="1200" spc="0" baseline="0">
                        <a:solidFill>
                          <a:schemeClr val="accent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defRPr>
                    </a:pPr>
                    <a:fld id="{B4B83496-E1BE-5543-96FC-0EB6A0923EFF}" type="CATEGORYNAME">
                      <a:rPr lang="en-US" smtClean="0"/>
                      <a:pPr>
                        <a:defRPr/>
                      </a:pPr>
                      <a:t>[CATEGORY NAME]</a:t>
                    </a:fld>
                    <a:endParaRPr lang="en-US" dirty="0"/>
                  </a:p>
                  <a:p>
                    <a:pPr>
                      <a:defRPr/>
                    </a:pPr>
                    <a:r>
                      <a:rPr lang="en-US" baseline="0" dirty="0"/>
                      <a:t>19%</a:t>
                    </a:r>
                  </a:p>
                  <a:p>
                    <a:pPr>
                      <a:defRPr/>
                    </a:pPr>
                    <a:fld id="{CFDC3A5D-B8D3-284B-9AB3-D296F799A628}" type="VALUE">
                      <a:rPr lang="en-US" smtClean="0"/>
                      <a:pPr>
                        <a:defRPr/>
                      </a:pPr>
                      <a:t>[VALUE]</a:t>
                    </a:fld>
                    <a:r>
                      <a:rPr lang="en-US" dirty="0"/>
                      <a:t> Customers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330" b="1" i="0" u="none" strike="noStrike" kern="1200" spc="0" baseline="0">
                      <a:solidFill>
                        <a:schemeClr val="accent5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defRPr>
                  </a:pPr>
                  <a:endParaRPr lang="en-US"/>
                </a:p>
              </c:txPr>
              <c:showLegendKey val="0"/>
              <c:showVal val="1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>
                  <c15:layout>
                    <c:manualLayout>
                      <c:w val="0.25607313290384154"/>
                      <c:h val="0.14560197336444056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EB8A-C640-81D6-755C619E7A55}"/>
                </c:ext>
              </c:extLst>
            </c:dLbl>
            <c:showLegendKey val="0"/>
            <c:showVal val="1"/>
            <c:showCatName val="1"/>
            <c:showSerName val="0"/>
            <c:showPercent val="1"/>
            <c:showBubbleSize val="0"/>
            <c:separator>
</c:separator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Sheet1!$A$2:$A$4</c:f>
              <c:strCache>
                <c:ptCount val="3"/>
                <c:pt idx="0">
                  <c:v>Europe</c:v>
                </c:pt>
                <c:pt idx="1">
                  <c:v>North America</c:v>
                </c:pt>
                <c:pt idx="2">
                  <c:v>Pacific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300</c:v>
                </c:pt>
                <c:pt idx="1">
                  <c:v>508</c:v>
                </c:pt>
                <c:pt idx="2">
                  <c:v>192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B8A-C640-81D6-755C619E7A55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Times New Roman" panose="02020603050405020304" pitchFamily="18" charset="0"/>
          <a:cs typeface="Times New Roman" panose="02020603050405020304" pitchFamily="18" charset="0"/>
        </a:defRPr>
      </a:pPr>
      <a:endParaRPr lang="en-US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cap="all" baseline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en-US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Occupation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6-4C78-3D4E-93D9-ED3899FC8401}"/>
              </c:ext>
            </c:extLst>
          </c:dPt>
          <c:dPt>
            <c:idx val="1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4C78-3D4E-93D9-ED3899FC8401}"/>
              </c:ext>
            </c:extLst>
          </c:dPt>
          <c:dPt>
            <c:idx val="2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2-4C78-3D4E-93D9-ED3899FC8401}"/>
              </c:ext>
            </c:extLst>
          </c:dPt>
          <c:dPt>
            <c:idx val="3"/>
            <c:bubble3D val="0"/>
            <c:spPr>
              <a:solidFill>
                <a:schemeClr val="bg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4-4C78-3D4E-93D9-ED3899FC8401}"/>
              </c:ext>
            </c:extLst>
          </c:dPt>
          <c:dPt>
            <c:idx val="4"/>
            <c:bubble3D val="0"/>
            <c:spPr>
              <a:solidFill>
                <a:schemeClr val="accent3">
                  <a:lumMod val="60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4C78-3D4E-93D9-ED3899FC8401}"/>
              </c:ext>
            </c:extLst>
          </c:dPt>
          <c:dLbls>
            <c:dLbl>
              <c:idx val="0"/>
              <c:layout>
                <c:manualLayout>
                  <c:x val="0.17814160381041311"/>
                  <c:y val="-0.19557316998892782"/>
                </c:manualLayout>
              </c:layout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1330" b="1" i="0" u="none" strike="noStrike" kern="1200" spc="0" baseline="0">
                        <a:solidFill>
                          <a:schemeClr val="accent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defRPr>
                    </a:pPr>
                    <a:fld id="{1C1B1172-3287-A346-8795-4AABA2BC7C13}" type="CATEGORYNAME">
                      <a:rPr lang="en-US" smtClean="0"/>
                      <a:pPr>
                        <a:defRPr/>
                      </a:pPr>
                      <a:t>[CATEGORY NAME]</a:t>
                    </a:fld>
                    <a:endParaRPr lang="en-US" dirty="0"/>
                  </a:p>
                  <a:p>
                    <a:pPr>
                      <a:defRPr/>
                    </a:pPr>
                    <a:r>
                      <a:rPr lang="en-US" baseline="0" dirty="0"/>
                      <a:t>25%</a:t>
                    </a:r>
                  </a:p>
                  <a:p>
                    <a:pPr>
                      <a:defRPr/>
                    </a:pPr>
                    <a:fld id="{186BABFD-C47F-9F4C-BE63-702BDB17B07F}" type="VALUE">
                      <a:rPr lang="en-US" smtClean="0"/>
                      <a:pPr>
                        <a:defRPr/>
                      </a:pPr>
                      <a:t>[VALUE]</a:t>
                    </a:fld>
                    <a:r>
                      <a:rPr lang="en-US" dirty="0"/>
                      <a:t> Customers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330" b="1" i="0" u="none" strike="noStrike" kern="1200" spc="0" baseline="0">
                      <a:solidFill>
                        <a:schemeClr val="accent1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defRPr>
                  </a:pPr>
                  <a:endParaRPr lang="en-US"/>
                </a:p>
              </c:txPr>
              <c:showLegendKey val="0"/>
              <c:showVal val="1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>
                  <c15:layout>
                    <c:manualLayout>
                      <c:w val="0.29814874943962366"/>
                      <c:h val="0.16359438507053822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6-4C78-3D4E-93D9-ED3899FC8401}"/>
                </c:ext>
              </c:extLst>
            </c:dLbl>
            <c:dLbl>
              <c:idx val="1"/>
              <c:layout>
                <c:manualLayout>
                  <c:x val="0.12686563436783571"/>
                  <c:y val="0.15592997988496998"/>
                </c:manualLayout>
              </c:layout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1330" b="1" i="0" u="none" strike="noStrike" kern="1200" spc="0" baseline="0">
                        <a:solidFill>
                          <a:schemeClr val="accent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defRPr>
                    </a:pPr>
                    <a:fld id="{1607590D-1011-2444-8D5E-C5CC519C8FAC}" type="CATEGORYNAME">
                      <a:rPr lang="en-US" smtClean="0"/>
                      <a:pPr>
                        <a:defRPr/>
                      </a:pPr>
                      <a:t>[CATEGORY NAME]</a:t>
                    </a:fld>
                    <a:endParaRPr lang="en-US"/>
                  </a:p>
                  <a:p>
                    <a:pPr>
                      <a:defRPr/>
                    </a:pPr>
                    <a:r>
                      <a:rPr lang="en-US" baseline="0"/>
                      <a:t>18%</a:t>
                    </a:r>
                    <a:endParaRPr lang="en-US" baseline="0" dirty="0"/>
                  </a:p>
                  <a:p>
                    <a:pPr>
                      <a:defRPr/>
                    </a:pPr>
                    <a:fld id="{0A2B17FF-002B-9C4E-A8F1-53711A8CEEA7}" type="VALUE">
                      <a:rPr lang="en-US" smtClean="0"/>
                      <a:pPr>
                        <a:defRPr/>
                      </a:pPr>
                      <a:t>[VALUE]</a:t>
                    </a:fld>
                    <a:r>
                      <a:rPr lang="en-US"/>
                      <a:t> Customers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330" b="1" i="0" u="none" strike="noStrike" kern="1200" spc="0" baseline="0">
                      <a:solidFill>
                        <a:schemeClr val="accent3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defRPr>
                  </a:pPr>
                  <a:endParaRPr lang="en-US"/>
                </a:p>
              </c:txPr>
              <c:showLegendKey val="0"/>
              <c:showVal val="1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4C78-3D4E-93D9-ED3899FC8401}"/>
                </c:ext>
              </c:extLst>
            </c:dLbl>
            <c:dLbl>
              <c:idx val="2"/>
              <c:layout>
                <c:manualLayout>
                  <c:x val="-0.25746261092296069"/>
                  <c:y val="0.10835812161497926"/>
                </c:manualLayout>
              </c:layout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1330" b="1" i="0" u="none" strike="noStrike" kern="1200" spc="0" baseline="0">
                        <a:solidFill>
                          <a:schemeClr val="accent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defRPr>
                    </a:pPr>
                    <a:fld id="{845F2F94-035C-B349-9ACF-EFEF30A1B764}" type="CATEGORYNAME">
                      <a:rPr lang="en-US" smtClean="0"/>
                      <a:pPr>
                        <a:defRPr/>
                      </a:pPr>
                      <a:t>[CATEGORY NAME]</a:t>
                    </a:fld>
                    <a:endParaRPr lang="en-US" dirty="0"/>
                  </a:p>
                  <a:p>
                    <a:pPr>
                      <a:defRPr/>
                    </a:pPr>
                    <a:r>
                      <a:rPr lang="en-US" baseline="0" dirty="0"/>
                      <a:t>17%</a:t>
                    </a:r>
                  </a:p>
                  <a:p>
                    <a:pPr>
                      <a:defRPr/>
                    </a:pPr>
                    <a:fld id="{F4C55FA9-FE62-4A4B-BBDA-58F019756AF0}" type="VALUE">
                      <a:rPr lang="en-US" smtClean="0"/>
                      <a:pPr>
                        <a:defRPr/>
                      </a:pPr>
                      <a:t>[VALUE]</a:t>
                    </a:fld>
                    <a:r>
                      <a:rPr lang="en-US" dirty="0"/>
                      <a:t> Customers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330" b="1" i="0" u="none" strike="noStrike" kern="1200" spc="0" baseline="0">
                      <a:solidFill>
                        <a:schemeClr val="accent5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defRPr>
                  </a:pPr>
                  <a:endParaRPr lang="en-US"/>
                </a:p>
              </c:txPr>
              <c:showLegendKey val="0"/>
              <c:showVal val="1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2-4C78-3D4E-93D9-ED3899FC8401}"/>
                </c:ext>
              </c:extLst>
            </c:dLbl>
            <c:dLbl>
              <c:idx val="3"/>
              <c:layout>
                <c:manualLayout>
                  <c:x val="-0.17910442498988571"/>
                  <c:y val="4.4928977254991405E-2"/>
                </c:manualLayout>
              </c:layout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1330" b="1" i="0" u="none" strike="noStrike" kern="1200" spc="0" baseline="0">
                        <a:solidFill>
                          <a:schemeClr val="bg2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defRPr>
                    </a:pPr>
                    <a:fld id="{D1E36DE0-F9B3-154E-A5D7-7D20A1850A97}" type="CATEGORYNAME">
                      <a:rPr lang="en-US" smtClean="0">
                        <a:solidFill>
                          <a:schemeClr val="bg2"/>
                        </a:solidFill>
                      </a:rPr>
                      <a:pPr>
                        <a:defRPr>
                          <a:solidFill>
                            <a:schemeClr val="bg2"/>
                          </a:solidFill>
                        </a:defRPr>
                      </a:pPr>
                      <a:t>[CATEGORY NAME]</a:t>
                    </a:fld>
                    <a:endParaRPr lang="en-US" dirty="0">
                      <a:solidFill>
                        <a:schemeClr val="bg2"/>
                      </a:solidFill>
                    </a:endParaRPr>
                  </a:p>
                  <a:p>
                    <a:pPr>
                      <a:defRPr>
                        <a:solidFill>
                          <a:schemeClr val="bg2"/>
                        </a:solidFill>
                      </a:defRPr>
                    </a:pPr>
                    <a:r>
                      <a:rPr lang="en-US" baseline="0" dirty="0">
                        <a:solidFill>
                          <a:schemeClr val="bg2"/>
                        </a:solidFill>
                      </a:rPr>
                      <a:t>12%</a:t>
                    </a:r>
                  </a:p>
                  <a:p>
                    <a:pPr>
                      <a:defRPr>
                        <a:solidFill>
                          <a:schemeClr val="bg2"/>
                        </a:solidFill>
                      </a:defRPr>
                    </a:pPr>
                    <a:fld id="{C99BAEC2-0F57-654B-9B52-E7D3A3AA7E46}" type="VALUE">
                      <a:rPr lang="en-US" smtClean="0">
                        <a:solidFill>
                          <a:schemeClr val="bg2"/>
                        </a:solidFill>
                      </a:rPr>
                      <a:pPr>
                        <a:defRPr>
                          <a:solidFill>
                            <a:schemeClr val="bg2"/>
                          </a:solidFill>
                        </a:defRPr>
                      </a:pPr>
                      <a:t>[VALUE]</a:t>
                    </a:fld>
                    <a:r>
                      <a:rPr lang="en-US" baseline="0" dirty="0">
                        <a:solidFill>
                          <a:schemeClr val="bg2"/>
                        </a:solidFill>
                      </a:rPr>
                      <a:t> Customers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330" b="1" i="0" u="none" strike="noStrike" kern="1200" spc="0" baseline="0">
                      <a:solidFill>
                        <a:schemeClr val="bg2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defRPr>
                  </a:pPr>
                  <a:endParaRPr lang="en-US"/>
                </a:p>
              </c:txPr>
              <c:showLegendKey val="0"/>
              <c:showVal val="1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4-4C78-3D4E-93D9-ED3899FC8401}"/>
                </c:ext>
              </c:extLst>
            </c:dLbl>
            <c:dLbl>
              <c:idx val="4"/>
              <c:layout>
                <c:manualLayout>
                  <c:x val="-0.17723875389624108"/>
                  <c:y val="-0.13478693176497422"/>
                </c:manualLayout>
              </c:layout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1330" b="1" i="0" u="none" strike="noStrike" kern="1200" spc="0" baseline="0">
                        <a:solidFill>
                          <a:schemeClr val="accent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defRPr>
                    </a:pPr>
                    <a:fld id="{51202A1D-F3E3-DA4A-9665-05CFCE3461D1}" type="CATEGORYNAME">
                      <a:rPr lang="en-US" smtClean="0"/>
                      <a:pPr>
                        <a:defRPr/>
                      </a:pPr>
                      <a:t>[CATEGORY NAME]</a:t>
                    </a:fld>
                    <a:endParaRPr lang="en-US"/>
                  </a:p>
                  <a:p>
                    <a:pPr>
                      <a:defRPr/>
                    </a:pPr>
                    <a:r>
                      <a:rPr lang="en-US" baseline="0"/>
                      <a:t>28%</a:t>
                    </a:r>
                    <a:endParaRPr lang="en-US" baseline="0" dirty="0"/>
                  </a:p>
                  <a:p>
                    <a:pPr>
                      <a:defRPr/>
                    </a:pPr>
                    <a:fld id="{3B0DEF68-8139-744C-9A48-29CAEBFC3DD8}" type="VALUE">
                      <a:rPr lang="en-US" smtClean="0"/>
                      <a:pPr>
                        <a:defRPr/>
                      </a:pPr>
                      <a:t>[VALUE]</a:t>
                    </a:fld>
                    <a:r>
                      <a:rPr lang="en-US"/>
                      <a:t> Customers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330" b="1" i="0" u="none" strike="noStrike" kern="1200" spc="0" baseline="0">
                      <a:solidFill>
                        <a:schemeClr val="accent3">
                          <a:lumMod val="60000"/>
                        </a:schemeClr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defRPr>
                  </a:pPr>
                  <a:endParaRPr lang="en-US"/>
                </a:p>
              </c:txPr>
              <c:showLegendKey val="0"/>
              <c:showVal val="1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4C78-3D4E-93D9-ED3899FC8401}"/>
                </c:ext>
              </c:extLst>
            </c:dLbl>
            <c:showLegendKey val="0"/>
            <c:showVal val="1"/>
            <c:showCatName val="1"/>
            <c:showSerName val="0"/>
            <c:showPercent val="1"/>
            <c:showBubbleSize val="0"/>
            <c:separator>
</c:separator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Sheet1!$A$2:$A$6</c:f>
              <c:strCache>
                <c:ptCount val="5"/>
                <c:pt idx="0">
                  <c:v>Skilled Manual Labor</c:v>
                </c:pt>
                <c:pt idx="1">
                  <c:v>Clerical</c:v>
                </c:pt>
                <c:pt idx="2">
                  <c:v>Managerial</c:v>
                </c:pt>
                <c:pt idx="3">
                  <c:v>Manual Labor</c:v>
                </c:pt>
                <c:pt idx="4">
                  <c:v>Professional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255</c:v>
                </c:pt>
                <c:pt idx="1">
                  <c:v>177</c:v>
                </c:pt>
                <c:pt idx="2">
                  <c:v>173</c:v>
                </c:pt>
                <c:pt idx="3">
                  <c:v>119</c:v>
                </c:pt>
                <c:pt idx="4">
                  <c:v>276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C78-3D4E-93D9-ED3899FC8401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Times New Roman" panose="02020603050405020304" pitchFamily="18" charset="0"/>
          <a:cs typeface="Times New Roman" panose="02020603050405020304" pitchFamily="18" charset="0"/>
        </a:defRPr>
      </a:pPr>
      <a:endParaRPr lang="en-US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cap="all" baseline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en-US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North America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2-1652-3447-96D1-6EAC5DABF129}"/>
              </c:ext>
            </c:extLst>
          </c:dPt>
          <c:dPt>
            <c:idx val="1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1652-3447-96D1-6EAC5DABF129}"/>
              </c:ext>
            </c:extLst>
          </c:dPt>
          <c:dLbls>
            <c:dLbl>
              <c:idx val="0"/>
              <c:layout>
                <c:manualLayout>
                  <c:x val="0.10312499999999999"/>
                  <c:y val="-0.25078123457300477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330" b="1" i="0" u="none" strike="noStrike" kern="1200" spc="0" baseline="0">
                      <a:solidFill>
                        <a:schemeClr val="accent1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defRPr>
                  </a:pPr>
                  <a:endParaRPr lang="en-US"/>
                </a:p>
              </c:txPr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1652-3447-96D1-6EAC5DABF129}"/>
                </c:ext>
              </c:extLst>
            </c:dLbl>
            <c:dLbl>
              <c:idx val="1"/>
              <c:layout>
                <c:manualLayout>
                  <c:x val="-0.14531250000000001"/>
                  <c:y val="0.16874998961921817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330" b="1" i="0" u="none" strike="noStrike" kern="1200" spc="0" baseline="0">
                      <a:solidFill>
                        <a:schemeClr val="accent3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defRPr>
                  </a:pPr>
                  <a:endParaRPr lang="en-US"/>
                </a:p>
              </c:txPr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1652-3447-96D1-6EAC5DABF129}"/>
                </c:ext>
              </c:extLst>
            </c:dLbl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Bought Bike</c:v>
                </c:pt>
                <c:pt idx="1">
                  <c:v>Did Not Buy Bike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220</c:v>
                </c:pt>
                <c:pt idx="1">
                  <c:v>288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652-3447-96D1-6EAC5DABF129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Times New Roman" panose="02020603050405020304" pitchFamily="18" charset="0"/>
          <a:cs typeface="Times New Roman" panose="02020603050405020304" pitchFamily="18" charset="0"/>
        </a:defRPr>
      </a:pPr>
      <a:endParaRPr lang="en-US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cap="all" baseline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en-US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Europe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2-29CC-6941-B823-8FEE030340B9}"/>
              </c:ext>
            </c:extLst>
          </c:dPt>
          <c:dPt>
            <c:idx val="1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29CC-6941-B823-8FEE030340B9}"/>
              </c:ext>
            </c:extLst>
          </c:dPt>
          <c:dLbls>
            <c:dLbl>
              <c:idx val="0"/>
              <c:layout>
                <c:manualLayout>
                  <c:x val="0.16920473773265637"/>
                  <c:y val="-0.35660660660660659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330" b="1" i="0" u="none" strike="noStrike" kern="1200" spc="0" baseline="0">
                      <a:solidFill>
                        <a:schemeClr val="accent1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defRPr>
                  </a:pPr>
                  <a:endParaRPr lang="en-US"/>
                </a:p>
              </c:txPr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29CC-6941-B823-8FEE030340B9}"/>
                </c:ext>
              </c:extLst>
            </c:dLbl>
            <c:dLbl>
              <c:idx val="1"/>
              <c:layout>
                <c:manualLayout>
                  <c:x val="-0.17978003384094754"/>
                  <c:y val="0.14545795795795796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330" b="1" i="0" u="none" strike="noStrike" kern="1200" spc="0" baseline="0">
                      <a:solidFill>
                        <a:schemeClr val="accent3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defRPr>
                  </a:pPr>
                  <a:endParaRPr lang="en-US"/>
                </a:p>
              </c:txPr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1399097796785554"/>
                      <c:h val="0.2904466966966967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29CC-6941-B823-8FEE030340B9}"/>
                </c:ext>
              </c:extLst>
            </c:dLbl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Bought Bike </c:v>
                </c:pt>
                <c:pt idx="1">
                  <c:v>Did Not Buy Bike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148</c:v>
                </c:pt>
                <c:pt idx="1">
                  <c:v>152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9CC-6941-B823-8FEE030340B9}"/>
            </c:ext>
          </c:extLst>
        </c:ser>
        <c:dLbls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Times New Roman" panose="02020603050405020304" pitchFamily="18" charset="0"/>
          <a:cs typeface="Times New Roman" panose="02020603050405020304" pitchFamily="18" charset="0"/>
        </a:defRPr>
      </a:pPr>
      <a:endParaRPr lang="en-US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cap="all" baseline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en-US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Pacific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3624-D14B-BCED-AFA075D2339E}"/>
              </c:ext>
            </c:extLst>
          </c:dPt>
          <c:dPt>
            <c:idx val="1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2-3624-D14B-BCED-AFA075D2339E}"/>
              </c:ext>
            </c:extLst>
          </c:dPt>
          <c:dLbls>
            <c:dLbl>
              <c:idx val="0"/>
              <c:layout>
                <c:manualLayout>
                  <c:x val="0.12343749999999988"/>
                  <c:y val="-0.45468747202956011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330" b="1" i="0" u="none" strike="noStrike" kern="1200" spc="0" baseline="0">
                      <a:solidFill>
                        <a:schemeClr val="accent1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defRPr>
                  </a:pPr>
                  <a:endParaRPr lang="en-US"/>
                </a:p>
              </c:txPr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3624-D14B-BCED-AFA075D2339E}"/>
                </c:ext>
              </c:extLst>
            </c:dLbl>
            <c:dLbl>
              <c:idx val="1"/>
              <c:layout>
                <c:manualLayout>
                  <c:x val="-0.19062500000000002"/>
                  <c:y val="-0.24374998500553735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330" b="1" i="0" u="none" strike="noStrike" kern="1200" spc="0" baseline="0">
                      <a:solidFill>
                        <a:schemeClr val="accent3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defRPr>
                  </a:pPr>
                  <a:endParaRPr lang="en-US"/>
                </a:p>
              </c:txPr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3624-D14B-BCED-AFA075D2339E}"/>
                </c:ext>
              </c:extLst>
            </c:dLbl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Bought Bike</c:v>
                </c:pt>
                <c:pt idx="1">
                  <c:v>Did Not Buy Bike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58.9</c:v>
                </c:pt>
                <c:pt idx="1">
                  <c:v>41.1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624-D14B-BCED-AFA075D2339E}"/>
            </c:ext>
          </c:extLst>
        </c:ser>
        <c:dLbls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Times New Roman" panose="02020603050405020304" pitchFamily="18" charset="0"/>
          <a:cs typeface="Times New Roman" panose="02020603050405020304" pitchFamily="18" charset="0"/>
        </a:defRPr>
      </a:pPr>
      <a:endParaRPr lang="en-US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cap="all" baseline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en-US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Professional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380C-D04B-B1E5-E0189456F986}"/>
              </c:ext>
            </c:extLst>
          </c:dPt>
          <c:dPt>
            <c:idx val="1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2-380C-D04B-B1E5-E0189456F986}"/>
              </c:ext>
            </c:extLst>
          </c:dPt>
          <c:dLbls>
            <c:dLbl>
              <c:idx val="0"/>
              <c:layout>
                <c:manualLayout>
                  <c:x val="0.16562499999999999"/>
                  <c:y val="0.1945312380332653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330" b="1" i="0" u="none" strike="noStrike" kern="1200" spc="0" baseline="0">
                      <a:solidFill>
                        <a:schemeClr val="accent1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defRPr>
                  </a:pPr>
                  <a:endParaRPr lang="en-US"/>
                </a:p>
              </c:txPr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380C-D04B-B1E5-E0189456F986}"/>
                </c:ext>
              </c:extLst>
            </c:dLbl>
            <c:dLbl>
              <c:idx val="1"/>
              <c:layout>
                <c:manualLayout>
                  <c:x val="-0.1328125"/>
                  <c:y val="-0.257812484140472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330" b="1" i="0" u="none" strike="noStrike" kern="1200" spc="0" baseline="0">
                      <a:solidFill>
                        <a:schemeClr val="accent3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defRPr>
                  </a:pPr>
                  <a:endParaRPr lang="en-US"/>
                </a:p>
              </c:txPr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380C-D04B-B1E5-E0189456F986}"/>
                </c:ext>
              </c:extLst>
            </c:dLbl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Bought Bike</c:v>
                </c:pt>
                <c:pt idx="1">
                  <c:v>Did Not Buy Bike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54</c:v>
                </c:pt>
                <c:pt idx="1">
                  <c:v>46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80C-D04B-B1E5-E0189456F986}"/>
            </c:ext>
          </c:extLst>
        </c:ser>
        <c:dLbls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Times New Roman" panose="02020603050405020304" pitchFamily="18" charset="0"/>
          <a:cs typeface="Times New Roman" panose="02020603050405020304" pitchFamily="18" charset="0"/>
        </a:defRPr>
      </a:pPr>
      <a:endParaRPr lang="en-US"/>
    </a:p>
  </c:txPr>
  <c:externalData r:id="rId3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cap="all" baseline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en-US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Skilled Manual Labor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EBD0-B84C-8FCA-2F594D8B32C2}"/>
              </c:ext>
            </c:extLst>
          </c:dPt>
          <c:dPt>
            <c:idx val="1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2-EBD0-B84C-8FCA-2F594D8B32C2}"/>
              </c:ext>
            </c:extLst>
          </c:dPt>
          <c:dLbls>
            <c:dLbl>
              <c:idx val="0"/>
              <c:layout>
                <c:manualLayout>
                  <c:x val="0.17656250000000012"/>
                  <c:y val="-0.20859373716820023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330" b="1" i="0" u="none" strike="noStrike" kern="1200" spc="0" baseline="0">
                      <a:solidFill>
                        <a:schemeClr val="accent1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defRPr>
                  </a:pPr>
                  <a:endParaRPr lang="en-US"/>
                </a:p>
              </c:txPr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EBD0-B84C-8FCA-2F594D8B32C2}"/>
                </c:ext>
              </c:extLst>
            </c:dLbl>
            <c:dLbl>
              <c:idx val="1"/>
              <c:layout>
                <c:manualLayout>
                  <c:x val="-0.18020138028431726"/>
                  <c:y val="0.17254520760918399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330" b="1" i="0" u="none" strike="noStrike" kern="1200" spc="0" baseline="0">
                      <a:solidFill>
                        <a:schemeClr val="accent3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defRPr>
                  </a:pPr>
                  <a:endParaRPr lang="en-US"/>
                </a:p>
              </c:txPr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EBD0-B84C-8FCA-2F594D8B32C2}"/>
                </c:ext>
              </c:extLst>
            </c:dLbl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Bought Bike</c:v>
                </c:pt>
                <c:pt idx="1">
                  <c:v>Did Not Buy Bike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45</c:v>
                </c:pt>
                <c:pt idx="1">
                  <c:v>55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BD0-B84C-8FCA-2F594D8B32C2}"/>
            </c:ext>
          </c:extLst>
        </c:ser>
        <c:dLbls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Times New Roman" panose="02020603050405020304" pitchFamily="18" charset="0"/>
          <a:cs typeface="Times New Roman" panose="02020603050405020304" pitchFamily="18" charset="0"/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cap="all" baseline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en-US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Adolescent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41A3-634A-953F-7696DBCA5B68}"/>
              </c:ext>
            </c:extLst>
          </c:dPt>
          <c:dPt>
            <c:idx val="1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2-41A3-634A-953F-7696DBCA5B68}"/>
              </c:ext>
            </c:extLst>
          </c:dPt>
          <c:dPt>
            <c:idx val="2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4-41A3-634A-953F-7696DBCA5B68}"/>
              </c:ext>
            </c:extLst>
          </c:dPt>
          <c:dPt>
            <c:idx val="3"/>
            <c:bubble3D val="0"/>
            <c:spPr>
              <a:solidFill>
                <a:schemeClr val="accent1">
                  <a:lumMod val="60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41A3-634A-953F-7696DBCA5B68}"/>
              </c:ext>
            </c:extLst>
          </c:dPt>
          <c:dLbls>
            <c:dLbl>
              <c:idx val="0"/>
              <c:layout>
                <c:manualLayout>
                  <c:x val="0.13701923076923078"/>
                  <c:y val="0.34962395665622026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330" b="1" i="0" u="none" strike="noStrike" kern="1200" spc="0" baseline="0">
                      <a:solidFill>
                        <a:schemeClr val="accent1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defRPr>
                  </a:pPr>
                  <a:endParaRPr lang="en-US"/>
                </a:p>
              </c:txPr>
              <c:showLegendKey val="0"/>
              <c:showVal val="0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41A3-634A-953F-7696DBCA5B68}"/>
                </c:ext>
              </c:extLst>
            </c:dLbl>
            <c:dLbl>
              <c:idx val="1"/>
              <c:layout>
                <c:manualLayout>
                  <c:x val="-0.20192307692307693"/>
                  <c:y val="0.1052631267352061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330" b="1" i="0" u="none" strike="noStrike" kern="1200" spc="0" baseline="0">
                      <a:solidFill>
                        <a:schemeClr val="accent3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defRPr>
                  </a:pPr>
                  <a:endParaRPr lang="en-US"/>
                </a:p>
              </c:txPr>
              <c:showLegendKey val="0"/>
              <c:showVal val="0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41A3-634A-953F-7696DBCA5B68}"/>
                </c:ext>
              </c:extLst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330" b="1" i="0" u="none" strike="noStrike" kern="1200" spc="0" baseline="0">
                      <a:solidFill>
                        <a:schemeClr val="accent5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defRPr>
                  </a:pPr>
                  <a:endParaRPr lang="en-US"/>
                </a:p>
              </c:txPr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4-41A3-634A-953F-7696DBCA5B68}"/>
                </c:ext>
              </c:extLst>
            </c:dLbl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330" b="1" i="0" u="none" strike="noStrike" kern="1200" spc="0" baseline="0">
                      <a:solidFill>
                        <a:schemeClr val="accent1">
                          <a:lumMod val="60000"/>
                        </a:schemeClr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defRPr>
                  </a:pPr>
                  <a:endParaRPr lang="en-US"/>
                </a:p>
              </c:txPr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5-41A3-634A-953F-7696DBCA5B68}"/>
                </c:ext>
              </c:extLst>
            </c:dLbl>
            <c:showLegendKey val="0"/>
            <c:showVal val="0"/>
            <c:showCatName val="1"/>
            <c:showSerName val="0"/>
            <c:showPercent val="1"/>
            <c:showBubbleSize val="0"/>
            <c:separator>
</c:separator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2"/>
                <c:pt idx="0">
                  <c:v>Bought Bike</c:v>
                </c:pt>
                <c:pt idx="1">
                  <c:v>Did Not Buy Bike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35</c:v>
                </c:pt>
                <c:pt idx="1">
                  <c:v>65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1A3-634A-953F-7696DBCA5B68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Times New Roman" panose="02020603050405020304" pitchFamily="18" charset="0"/>
          <a:cs typeface="Times New Roman" panose="02020603050405020304" pitchFamily="18" charset="0"/>
        </a:defRPr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cap="all" baseline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en-US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Middle Age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2-3423-1A4A-A916-D2874878CA0F}"/>
              </c:ext>
            </c:extLst>
          </c:dPt>
          <c:dPt>
            <c:idx val="1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3423-1A4A-A916-D2874878CA0F}"/>
              </c:ext>
            </c:extLst>
          </c:dPt>
          <c:dLbls>
            <c:dLbl>
              <c:idx val="0"/>
              <c:layout>
                <c:manualLayout>
                  <c:x val="0.15618992695117262"/>
                  <c:y val="0.12797350195724166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330" b="1" i="0" u="none" strike="noStrike" kern="1200" spc="0" baseline="0">
                      <a:solidFill>
                        <a:schemeClr val="accent1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defRPr>
                  </a:pPr>
                  <a:endParaRPr lang="en-US"/>
                </a:p>
              </c:txPr>
              <c:showLegendKey val="0"/>
              <c:showVal val="0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3423-1A4A-A916-D2874878CA0F}"/>
                </c:ext>
              </c:extLst>
            </c:dLbl>
            <c:dLbl>
              <c:idx val="1"/>
              <c:layout>
                <c:manualLayout>
                  <c:x val="-0.16580161476355249"/>
                  <c:y val="0.13173742848539591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330" b="1" i="0" u="none" strike="noStrike" kern="1200" spc="0" baseline="0">
                      <a:solidFill>
                        <a:schemeClr val="accent3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defRPr>
                  </a:pPr>
                  <a:endParaRPr lang="en-US"/>
                </a:p>
              </c:txPr>
              <c:showLegendKey val="0"/>
              <c:showVal val="0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3423-1A4A-A916-D2874878CA0F}"/>
                </c:ext>
              </c:extLst>
            </c:dLbl>
            <c:showLegendKey val="0"/>
            <c:showVal val="0"/>
            <c:showCatName val="1"/>
            <c:showSerName val="0"/>
            <c:showPercent val="1"/>
            <c:showBubbleSize val="0"/>
            <c:separator>
</c:separator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Bought Bike</c:v>
                </c:pt>
                <c:pt idx="1">
                  <c:v>Did Not Buy Bike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55</c:v>
                </c:pt>
                <c:pt idx="1">
                  <c:v>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423-1A4A-A916-D2874878CA0F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Times New Roman" panose="02020603050405020304" pitchFamily="18" charset="0"/>
          <a:cs typeface="Times New Roman" panose="02020603050405020304" pitchFamily="18" charset="0"/>
        </a:defRPr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cap="all" baseline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en-US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Old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C3D4-1E42-B946-2ED5A61BE662}"/>
              </c:ext>
            </c:extLst>
          </c:dPt>
          <c:dPt>
            <c:idx val="1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2-C3D4-1E42-B946-2ED5A61BE662}"/>
              </c:ext>
            </c:extLst>
          </c:dPt>
          <c:dLbls>
            <c:dLbl>
              <c:idx val="0"/>
              <c:layout>
                <c:manualLayout>
                  <c:x val="0.12254901960784313"/>
                  <c:y val="-0.17690454682324605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330" b="1" i="0" u="none" strike="noStrike" kern="1200" spc="0" baseline="0">
                      <a:solidFill>
                        <a:schemeClr val="accent1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defRPr>
                  </a:pPr>
                  <a:endParaRPr lang="en-US"/>
                </a:p>
              </c:txPr>
              <c:showLegendKey val="0"/>
              <c:showVal val="0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C3D4-1E42-B946-2ED5A61BE662}"/>
                </c:ext>
              </c:extLst>
            </c:dLbl>
            <c:dLbl>
              <c:idx val="1"/>
              <c:layout>
                <c:manualLayout>
                  <c:x val="-0.19463667820069205"/>
                  <c:y val="-6.9004522536693728E-17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330" b="1" i="0" u="none" strike="noStrike" kern="1200" spc="0" baseline="0">
                      <a:solidFill>
                        <a:schemeClr val="accent3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defRPr>
                  </a:pPr>
                  <a:endParaRPr lang="en-US"/>
                </a:p>
              </c:txPr>
              <c:showLegendKey val="0"/>
              <c:showVal val="0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C3D4-1E42-B946-2ED5A61BE662}"/>
                </c:ext>
              </c:extLst>
            </c:dLbl>
            <c:showLegendKey val="0"/>
            <c:showVal val="0"/>
            <c:showCatName val="1"/>
            <c:showSerName val="0"/>
            <c:showPercent val="1"/>
            <c:showBubbleSize val="0"/>
            <c:separator>
</c:separator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Bought Bike</c:v>
                </c:pt>
                <c:pt idx="1">
                  <c:v>Did Not Buy Bike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59</c:v>
                </c:pt>
                <c:pt idx="1">
                  <c:v>131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3D4-1E42-B946-2ED5A61BE662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Times New Roman" panose="02020603050405020304" pitchFamily="18" charset="0"/>
          <a:cs typeface="Times New Roman" panose="02020603050405020304" pitchFamily="18" charset="0"/>
        </a:defRPr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cap="all" baseline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en-US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Gender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2-6DB5-194C-9F43-A3FC50E147BD}"/>
              </c:ext>
            </c:extLst>
          </c:dPt>
          <c:dPt>
            <c:idx val="1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6DB5-194C-9F43-A3FC50E147BD}"/>
              </c:ext>
            </c:extLst>
          </c:dPt>
          <c:dLbls>
            <c:dLbl>
              <c:idx val="0"/>
              <c:layout>
                <c:manualLayout>
                  <c:x val="0.1198017577348286"/>
                  <c:y val="0.32098765432098753"/>
                </c:manualLayout>
              </c:layout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1330" b="1" i="0" u="none" strike="noStrike" kern="1200" spc="0" baseline="0">
                        <a:solidFill>
                          <a:schemeClr val="accent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defRPr>
                    </a:pPr>
                    <a:fld id="{C00BB3D1-E5C0-DA44-B3FE-5EE1FCF61420}" type="CATEGORYNAME">
                      <a:rPr lang="en-US" smtClean="0"/>
                      <a:pPr>
                        <a:defRPr/>
                      </a:pPr>
                      <a:t>[CATEGORY NAME]</a:t>
                    </a:fld>
                    <a:endParaRPr lang="en-US" dirty="0"/>
                  </a:p>
                  <a:p>
                    <a:pPr>
                      <a:defRPr/>
                    </a:pPr>
                    <a:r>
                      <a:rPr lang="en-US" baseline="0" dirty="0"/>
                      <a:t>51%</a:t>
                    </a:r>
                  </a:p>
                  <a:p>
                    <a:pPr>
                      <a:defRPr/>
                    </a:pPr>
                    <a:fld id="{90F8CF01-7AEE-874E-AF7A-85BE051133C1}" type="VALUE">
                      <a:rPr lang="en-US" smtClean="0"/>
                      <a:pPr>
                        <a:defRPr/>
                      </a:pPr>
                      <a:t>[VALUE]</a:t>
                    </a:fld>
                    <a:r>
                      <a:rPr lang="en-US" dirty="0"/>
                      <a:t> </a:t>
                    </a:r>
                    <a:r>
                      <a:rPr lang="en-US" sz="1200" dirty="0"/>
                      <a:t>Customers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330" b="1" i="0" u="none" strike="noStrike" kern="1200" spc="0" baseline="0">
                      <a:solidFill>
                        <a:schemeClr val="accent1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defRPr>
                  </a:pPr>
                  <a:endParaRPr lang="en-US"/>
                </a:p>
              </c:txPr>
              <c:showLegendKey val="0"/>
              <c:showVal val="1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>
                  <c15:layout>
                    <c:manualLayout>
                      <c:w val="0.22399725602481507"/>
                      <c:h val="0.21055555555555555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2-6DB5-194C-9F43-A3FC50E147BD}"/>
                </c:ext>
              </c:extLst>
            </c:dLbl>
            <c:dLbl>
              <c:idx val="1"/>
              <c:layout>
                <c:manualLayout>
                  <c:x val="-0.11489898989898992"/>
                  <c:y val="-0.35493827160493829"/>
                </c:manualLayout>
              </c:layout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1330" b="1" i="0" u="none" strike="noStrike" kern="1200" spc="0" baseline="0">
                        <a:solidFill>
                          <a:schemeClr val="accent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defRPr>
                    </a:pPr>
                    <a:fld id="{B801A78C-6C65-2B40-9CEB-7F59DCD44899}" type="CATEGORYNAME">
                      <a:rPr lang="en-US" smtClean="0"/>
                      <a:pPr>
                        <a:defRPr/>
                      </a:pPr>
                      <a:t>[CATEGORY NAME]</a:t>
                    </a:fld>
                    <a:endParaRPr lang="en-US" dirty="0"/>
                  </a:p>
                  <a:p>
                    <a:pPr>
                      <a:defRPr/>
                    </a:pPr>
                    <a:r>
                      <a:rPr lang="en-US" baseline="0" dirty="0"/>
                      <a:t>49%</a:t>
                    </a:r>
                  </a:p>
                  <a:p>
                    <a:pPr>
                      <a:defRPr/>
                    </a:pPr>
                    <a:fld id="{90A21226-C094-F445-9BBF-AEF89CFFD652}" type="VALUE">
                      <a:rPr lang="en-US" smtClean="0"/>
                      <a:pPr>
                        <a:defRPr/>
                      </a:pPr>
                      <a:t>[VALUE]</a:t>
                    </a:fld>
                    <a:r>
                      <a:rPr lang="en-US" dirty="0"/>
                      <a:t> Customers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330" b="1" i="0" u="none" strike="noStrike" kern="1200" spc="0" baseline="0">
                      <a:solidFill>
                        <a:schemeClr val="accent3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defRPr>
                  </a:pPr>
                  <a:endParaRPr lang="en-US"/>
                </a:p>
              </c:txPr>
              <c:showLegendKey val="0"/>
              <c:showVal val="1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>
                  <c15:layout>
                    <c:manualLayout>
                      <c:w val="0.28994949494949496"/>
                      <c:h val="0.21055555555555555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6DB5-194C-9F43-A3FC50E147BD}"/>
                </c:ext>
              </c:extLst>
            </c:dLbl>
            <c:showLegendKey val="0"/>
            <c:showVal val="1"/>
            <c:showCatName val="1"/>
            <c:showSerName val="0"/>
            <c:showPercent val="1"/>
            <c:showBubbleSize val="0"/>
            <c:separator>
</c:separator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Male</c:v>
                </c:pt>
                <c:pt idx="1">
                  <c:v>Female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511</c:v>
                </c:pt>
                <c:pt idx="1">
                  <c:v>489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DB5-194C-9F43-A3FC50E147BD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Times New Roman" panose="02020603050405020304" pitchFamily="18" charset="0"/>
          <a:cs typeface="Times New Roman" panose="02020603050405020304" pitchFamily="18" charset="0"/>
        </a:defRPr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cap="all" baseline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en-US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Marital Status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2-2F62-5D49-BAA4-39EF25F94041}"/>
              </c:ext>
            </c:extLst>
          </c:dPt>
          <c:dPt>
            <c:idx val="1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2F62-5D49-BAA4-39EF25F94041}"/>
              </c:ext>
            </c:extLst>
          </c:dPt>
          <c:dLbls>
            <c:dLbl>
              <c:idx val="0"/>
              <c:layout>
                <c:manualLayout>
                  <c:x val="0.10101029984888243"/>
                  <c:y val="0.2932098765432099"/>
                </c:manualLayout>
              </c:layout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1330" b="1" i="0" u="none" strike="noStrike" kern="1200" spc="0" baseline="0">
                        <a:solidFill>
                          <a:schemeClr val="accent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defRPr>
                    </a:pPr>
                    <a:fld id="{9EC690A8-F3B6-5945-9E08-CD1E0DA3B5CA}" type="CATEGORYNAME">
                      <a:rPr lang="en-US" smtClean="0"/>
                      <a:pPr>
                        <a:defRPr/>
                      </a:pPr>
                      <a:t>[CATEGORY NAME]</a:t>
                    </a:fld>
                    <a:endParaRPr lang="en-US"/>
                  </a:p>
                  <a:p>
                    <a:pPr>
                      <a:defRPr/>
                    </a:pPr>
                    <a:r>
                      <a:rPr lang="en-US" baseline="0"/>
                      <a:t>54%</a:t>
                    </a:r>
                    <a:endParaRPr lang="en-US" baseline="0" dirty="0"/>
                  </a:p>
                  <a:p>
                    <a:pPr>
                      <a:defRPr/>
                    </a:pPr>
                    <a:r>
                      <a:rPr lang="en-US" baseline="0"/>
                      <a:t>538 Customers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330" b="1" i="0" u="none" strike="noStrike" kern="1200" spc="0" baseline="0">
                      <a:solidFill>
                        <a:schemeClr val="accent1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defRPr>
                  </a:pPr>
                  <a:endParaRPr lang="en-US"/>
                </a:p>
              </c:txPr>
              <c:showLegendKey val="0"/>
              <c:showVal val="1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>
                  <c15:layout>
                    <c:manualLayout>
                      <c:w val="0.2924747474747475"/>
                      <c:h val="0.21055555555555555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2-2F62-5D49-BAA4-39EF25F94041}"/>
                </c:ext>
              </c:extLst>
            </c:dLbl>
            <c:dLbl>
              <c:idx val="1"/>
              <c:layout>
                <c:manualLayout>
                  <c:x val="-9.2171518332935659E-2"/>
                  <c:y val="-0.32407395256148536"/>
                </c:manualLayout>
              </c:layout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1330" b="1" i="0" u="none" strike="noStrike" kern="1200" spc="0" baseline="0">
                        <a:solidFill>
                          <a:schemeClr val="accent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defRPr>
                    </a:pPr>
                    <a:fld id="{F697E4F5-17D3-4748-AFEA-4650E69B019B}" type="CATEGORYNAME">
                      <a:rPr lang="en-US" smtClean="0"/>
                      <a:pPr>
                        <a:defRPr/>
                      </a:pPr>
                      <a:t>[CATEGORY NAME]</a:t>
                    </a:fld>
                    <a:endParaRPr lang="en-US"/>
                  </a:p>
                  <a:p>
                    <a:pPr>
                      <a:defRPr/>
                    </a:pPr>
                    <a:r>
                      <a:rPr lang="en-US" baseline="0"/>
                      <a:t>46%</a:t>
                    </a:r>
                    <a:endParaRPr lang="en-US" baseline="0" dirty="0"/>
                  </a:p>
                  <a:p>
                    <a:pPr>
                      <a:defRPr/>
                    </a:pPr>
                    <a:fld id="{803880F4-0495-B248-846B-42F7BBAFF58E}" type="VALUE">
                      <a:rPr lang="en-US" smtClean="0"/>
                      <a:pPr>
                        <a:defRPr/>
                      </a:pPr>
                      <a:t>[VALUE]</a:t>
                    </a:fld>
                    <a:r>
                      <a:rPr lang="en-US"/>
                      <a:t> Customers</a:t>
                    </a:r>
                    <a:endParaRPr lang="en-US" baseline="0" dirty="0"/>
                  </a:p>
                  <a:p>
                    <a:pPr>
                      <a:defRPr/>
                    </a:pPr>
                    <a:endParaRPr 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330" b="1" i="0" u="none" strike="noStrike" kern="1200" spc="0" baseline="0">
                      <a:solidFill>
                        <a:schemeClr val="accent3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defRPr>
                  </a:pPr>
                  <a:endParaRPr lang="en-US"/>
                </a:p>
              </c:txPr>
              <c:showLegendKey val="0"/>
              <c:showVal val="1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>
                  <c15:layout>
                    <c:manualLayout>
                      <c:w val="0.26974747474747474"/>
                      <c:h val="0.26087975114221829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2F62-5D49-BAA4-39EF25F94041}"/>
                </c:ext>
              </c:extLst>
            </c:dLbl>
            <c:showLegendKey val="0"/>
            <c:showVal val="1"/>
            <c:showCatName val="1"/>
            <c:showSerName val="0"/>
            <c:showPercent val="1"/>
            <c:showBubbleSize val="0"/>
            <c:separator>
</c:separator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Married</c:v>
                </c:pt>
                <c:pt idx="1">
                  <c:v>Single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538</c:v>
                </c:pt>
                <c:pt idx="1">
                  <c:v>462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F62-5D49-BAA4-39EF25F94041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Times New Roman" panose="02020603050405020304" pitchFamily="18" charset="0"/>
          <a:cs typeface="Times New Roman" panose="02020603050405020304" pitchFamily="18" charset="0"/>
        </a:defRPr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cap="all" baseline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en-US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Male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E50D-0341-9152-6BDE8B57937E}"/>
              </c:ext>
            </c:extLst>
          </c:dPt>
          <c:dPt>
            <c:idx val="1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2-E50D-0341-9152-6BDE8B57937E}"/>
              </c:ext>
            </c:extLst>
          </c:dPt>
          <c:dLbls>
            <c:dLbl>
              <c:idx val="0"/>
              <c:layout>
                <c:manualLayout>
                  <c:x val="0.15123456790123457"/>
                  <c:y val="0.24691358024691368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330" b="1" i="0" u="none" strike="noStrike" kern="1200" spc="0" baseline="0">
                      <a:solidFill>
                        <a:schemeClr val="accent1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defRPr>
                  </a:pPr>
                  <a:endParaRPr lang="en-US"/>
                </a:p>
              </c:txPr>
              <c:showLegendKey val="0"/>
              <c:showVal val="0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E50D-0341-9152-6BDE8B57937E}"/>
                </c:ext>
              </c:extLst>
            </c:dLbl>
            <c:dLbl>
              <c:idx val="1"/>
              <c:layout>
                <c:manualLayout>
                  <c:x val="-0.19135802469135801"/>
                  <c:y val="7.716049382716049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330" b="1" i="0" u="none" strike="noStrike" kern="1200" spc="0" baseline="0">
                      <a:solidFill>
                        <a:schemeClr val="accent3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defRPr>
                  </a:pPr>
                  <a:endParaRPr lang="en-US"/>
                </a:p>
              </c:txPr>
              <c:showLegendKey val="0"/>
              <c:showVal val="0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E50D-0341-9152-6BDE8B57937E}"/>
                </c:ext>
              </c:extLst>
            </c:dLbl>
            <c:showLegendKey val="0"/>
            <c:showVal val="0"/>
            <c:showCatName val="1"/>
            <c:showSerName val="0"/>
            <c:showPercent val="1"/>
            <c:showBubbleSize val="0"/>
            <c:separator>
</c:separator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Bought Bike</c:v>
                </c:pt>
                <c:pt idx="1">
                  <c:v>Did Not Buy Bike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242</c:v>
                </c:pt>
                <c:pt idx="1">
                  <c:v>269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50D-0341-9152-6BDE8B57937E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Times New Roman" panose="02020603050405020304" pitchFamily="18" charset="0"/>
          <a:cs typeface="Times New Roman" panose="02020603050405020304" pitchFamily="18" charset="0"/>
        </a:defRPr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cap="all" baseline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en-US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Female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1386-CF40-A50E-2EA0A0B00BAF}"/>
              </c:ext>
            </c:extLst>
          </c:dPt>
          <c:dPt>
            <c:idx val="1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2-1386-CF40-A50E-2EA0A0B00BAF}"/>
              </c:ext>
            </c:extLst>
          </c:dPt>
          <c:dLbls>
            <c:dLbl>
              <c:idx val="0"/>
              <c:layout>
                <c:manualLayout>
                  <c:x val="0.15432098765432098"/>
                  <c:y val="0.15432098765432098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330" b="1" i="0" u="none" strike="noStrike" kern="1200" spc="0" baseline="0">
                      <a:solidFill>
                        <a:schemeClr val="accent1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defRPr>
                  </a:pPr>
                  <a:endParaRPr lang="en-US"/>
                </a:p>
              </c:txPr>
              <c:showLegendKey val="0"/>
              <c:showVal val="0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1386-CF40-A50E-2EA0A0B00BAF}"/>
                </c:ext>
              </c:extLst>
            </c:dLbl>
            <c:dLbl>
              <c:idx val="1"/>
              <c:layout>
                <c:manualLayout>
                  <c:x val="-0.17592592592592593"/>
                  <c:y val="9.2592592592592587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330" b="1" i="0" u="none" strike="noStrike" kern="1200" spc="0" baseline="0">
                      <a:solidFill>
                        <a:schemeClr val="accent3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defRPr>
                  </a:pPr>
                  <a:endParaRPr lang="en-US"/>
                </a:p>
              </c:txPr>
              <c:showLegendKey val="0"/>
              <c:showVal val="0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1386-CF40-A50E-2EA0A0B00BAF}"/>
                </c:ext>
              </c:extLst>
            </c:dLbl>
            <c:showLegendKey val="0"/>
            <c:showVal val="0"/>
            <c:showCatName val="1"/>
            <c:showSerName val="0"/>
            <c:showPercent val="1"/>
            <c:showBubbleSize val="0"/>
            <c:separator>
</c:separator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Bought Bike</c:v>
                </c:pt>
                <c:pt idx="1">
                  <c:v>Did Not Buy Bike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239</c:v>
                </c:pt>
                <c:pt idx="1">
                  <c:v>250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386-CF40-A50E-2EA0A0B00BAF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Times New Roman" panose="02020603050405020304" pitchFamily="18" charset="0"/>
          <a:cs typeface="Times New Roman" panose="02020603050405020304" pitchFamily="18" charset="0"/>
        </a:defRPr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cap="all" baseline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en-US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Married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9318-7042-8327-EA87A10A32E9}"/>
              </c:ext>
            </c:extLst>
          </c:dPt>
          <c:dPt>
            <c:idx val="1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2-9318-7042-8327-EA87A10A32E9}"/>
              </c:ext>
            </c:extLst>
          </c:dPt>
          <c:dLbls>
            <c:dLbl>
              <c:idx val="0"/>
              <c:layout>
                <c:manualLayout>
                  <c:x val="0.18518518518518517"/>
                  <c:y val="-8.7448559670781897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330" b="1" i="0" u="none" strike="noStrike" kern="1200" spc="0" baseline="0">
                      <a:solidFill>
                        <a:schemeClr val="accent1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defRPr>
                  </a:pPr>
                  <a:endParaRPr lang="en-US"/>
                </a:p>
              </c:txPr>
              <c:showLegendKey val="0"/>
              <c:showVal val="0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9318-7042-8327-EA87A10A32E9}"/>
                </c:ext>
              </c:extLst>
            </c:dLbl>
            <c:dLbl>
              <c:idx val="1"/>
              <c:layout>
                <c:manualLayout>
                  <c:x val="-0.20679012345679015"/>
                  <c:y val="-9.773662551440325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330" b="1" i="0" u="none" strike="noStrike" kern="1200" spc="0" baseline="0">
                      <a:solidFill>
                        <a:schemeClr val="accent3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defRPr>
                  </a:pPr>
                  <a:endParaRPr lang="en-US"/>
                </a:p>
              </c:txPr>
              <c:showLegendKey val="0"/>
              <c:showVal val="0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9318-7042-8327-EA87A10A32E9}"/>
                </c:ext>
              </c:extLst>
            </c:dLbl>
            <c:showLegendKey val="0"/>
            <c:showVal val="0"/>
            <c:showCatName val="1"/>
            <c:showSerName val="0"/>
            <c:showPercent val="1"/>
            <c:showBubbleSize val="0"/>
            <c:separator>
</c:separator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Bought Bike</c:v>
                </c:pt>
                <c:pt idx="1">
                  <c:v>Did Not Buy Bike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43</c:v>
                </c:pt>
                <c:pt idx="1">
                  <c:v>57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318-7042-8327-EA87A10A32E9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Times New Roman" panose="02020603050405020304" pitchFamily="18" charset="0"/>
          <a:cs typeface="Times New Roman" panose="02020603050405020304" pitchFamily="18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4/15/22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97700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4/15/22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49155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4/15/22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9374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4/15/22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77502380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4/15/22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72680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4/15/22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61002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4/15/22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05464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4/15/22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75954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4/15/22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97542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4/15/22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33538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4/15/22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1498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4/15/22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23172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4/15/22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62318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4/15/22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94490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4/15/22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08685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4/15/22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24040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4/15/22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79030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smtClean="0"/>
              <a:t>4/15/22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909927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  <p:sldLayoutId id="2147483687" r:id="rId16"/>
    <p:sldLayoutId id="2147483688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4.xml"/><Relationship Id="rId4" Type="http://schemas.openxmlformats.org/officeDocument/2006/relationships/chart" Target="../charts/char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7" Type="http://schemas.openxmlformats.org/officeDocument/2006/relationships/chart" Target="../charts/chart10.xml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9.xml"/><Relationship Id="rId5" Type="http://schemas.openxmlformats.org/officeDocument/2006/relationships/chart" Target="../charts/chart8.xml"/><Relationship Id="rId4" Type="http://schemas.openxmlformats.org/officeDocument/2006/relationships/chart" Target="../charts/char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chart" Target="../charts/chart17.xml"/><Relationship Id="rId3" Type="http://schemas.openxmlformats.org/officeDocument/2006/relationships/chart" Target="../charts/chart12.xml"/><Relationship Id="rId7" Type="http://schemas.openxmlformats.org/officeDocument/2006/relationships/chart" Target="../charts/chart16.xml"/><Relationship Id="rId2" Type="http://schemas.openxmlformats.org/officeDocument/2006/relationships/chart" Target="../charts/chart11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15.xml"/><Relationship Id="rId5" Type="http://schemas.openxmlformats.org/officeDocument/2006/relationships/chart" Target="../charts/chart14.xml"/><Relationship Id="rId4" Type="http://schemas.openxmlformats.org/officeDocument/2006/relationships/chart" Target="../charts/char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85335-5E5C-A44C-9380-D43C457081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72012" y="1447800"/>
            <a:ext cx="5222325" cy="3329581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2021 Customer Insights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9217FA-7E3F-6240-A0DF-F6E9FC7164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72012" y="4777380"/>
            <a:ext cx="5222326" cy="86142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Bike</a:t>
            </a:r>
            <a:r>
              <a:rPr lang="en-US" dirty="0"/>
              <a:t> co. </a:t>
            </a:r>
            <a:r>
              <a:rPr lang="en-US" dirty="0" err="1"/>
              <a:t>xyz</a:t>
            </a:r>
            <a:endParaRPr lang="en-US" dirty="0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2FD235D7-E555-468D-A368-E23596CCEE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3577807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Freeform 8">
            <a:extLst>
              <a:ext uri="{FF2B5EF4-FFF2-40B4-BE49-F238E27FC236}">
                <a16:creationId xmlns:a16="http://schemas.microsoft.com/office/drawing/2014/main" id="{AA0BB620-0E1B-444E-B4DA-620EC18FC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135692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Freeform 5">
            <a:extLst>
              <a:ext uri="{FF2B5EF4-FFF2-40B4-BE49-F238E27FC236}">
                <a16:creationId xmlns:a16="http://schemas.microsoft.com/office/drawing/2014/main" id="{2429450D-EE6E-4527-982F-934CA86EE0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5400000" flipH="1">
            <a:off x="38060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pic>
        <p:nvPicPr>
          <p:cNvPr id="1026" name="Picture 2" descr="Bike Logos | Make A Bike Logo Design | BrandCrowd">
            <a:extLst>
              <a:ext uri="{FF2B5EF4-FFF2-40B4-BE49-F238E27FC236}">
                <a16:creationId xmlns:a16="http://schemas.microsoft.com/office/drawing/2014/main" id="{F2A5E5F1-DABA-1240-8361-EA43D821CC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1434" y1="21891" x2="41434" y2="21891"/>
                        <a14:foregroundMark x1="57769" y1="14428" x2="57769" y2="14428"/>
                        <a14:foregroundMark x1="23904" y1="83085" x2="23904" y2="83085"/>
                        <a14:foregroundMark x1="24303" y1="83085" x2="24303" y2="83085"/>
                        <a14:foregroundMark x1="29880" y1="79104" x2="29880" y2="79104"/>
                        <a14:foregroundMark x1="34263" y1="82090" x2="34263" y2="82090"/>
                        <a14:foregroundMark x1="33466" y1="78607" x2="33466" y2="78607"/>
                        <a14:foregroundMark x1="36255" y1="83085" x2="36255" y2="83085"/>
                        <a14:foregroundMark x1="41833" y1="81592" x2="41833" y2="81592"/>
                        <a14:foregroundMark x1="46614" y1="81592" x2="46614" y2="81592"/>
                        <a14:foregroundMark x1="54183" y1="81095" x2="54183" y2="81095"/>
                        <a14:foregroundMark x1="58964" y1="79104" x2="58964" y2="79104"/>
                        <a14:foregroundMark x1="63347" y1="80100" x2="63347" y2="80100"/>
                        <a14:foregroundMark x1="68924" y1="79602" x2="68924" y2="79602"/>
                        <a14:foregroundMark x1="74104" y1="83085" x2="74104" y2="83085"/>
                        <a14:foregroundMark x1="42629" y1="81592" x2="42629" y2="81592"/>
                        <a14:foregroundMark x1="42231" y1="81095" x2="42231" y2="81095"/>
                        <a14:foregroundMark x1="41036" y1="80597" x2="41036" y2="80597"/>
                        <a14:foregroundMark x1="43028" y1="80597" x2="43028" y2="80597"/>
                        <a14:foregroundMark x1="36255" y1="84577" x2="36255" y2="84577"/>
                        <a14:foregroundMark x1="33466" y1="85572" x2="33466" y2="85572"/>
                        <a14:foregroundMark x1="29482" y1="81095" x2="29482" y2="81095"/>
                        <a14:foregroundMark x1="29880" y1="84577" x2="29880" y2="8457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169128" y="1737542"/>
            <a:ext cx="4224434" cy="3382913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CD46C91-CC82-BF46-8E2E-AAC34F00E999}"/>
              </a:ext>
            </a:extLst>
          </p:cNvPr>
          <p:cNvSpPr txBox="1"/>
          <p:nvPr/>
        </p:nvSpPr>
        <p:spPr>
          <a:xfrm>
            <a:off x="289900" y="3709641"/>
            <a:ext cx="33063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4400" dirty="0">
                <a:solidFill>
                  <a:srgbClr val="3062B2"/>
                </a:solidFill>
                <a:latin typeface="Baloo Da" panose="03080902040302020200" pitchFamily="66" charset="77"/>
                <a:cs typeface="Baloo Da" panose="03080902040302020200" pitchFamily="66" charset="77"/>
              </a:rPr>
              <a:t>Bike Co. XYZ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11A920-7397-014B-BF61-13213CFD9C0B}"/>
              </a:ext>
            </a:extLst>
          </p:cNvPr>
          <p:cNvSpPr txBox="1"/>
          <p:nvPr/>
        </p:nvSpPr>
        <p:spPr>
          <a:xfrm>
            <a:off x="6870710" y="6333068"/>
            <a:ext cx="80424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presentation is designed to be viewed using the Slide Show feature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1279B9-4D86-BB47-9FDC-A36EA5FE2140}"/>
              </a:ext>
            </a:extLst>
          </p:cNvPr>
          <p:cNvSpPr txBox="1"/>
          <p:nvPr/>
        </p:nvSpPr>
        <p:spPr>
          <a:xfrm>
            <a:off x="6870710" y="6577912"/>
            <a:ext cx="80424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-Click the Slide Show tab above, then click “Play from Start” and the presentation will play by itself</a:t>
            </a:r>
          </a:p>
        </p:txBody>
      </p:sp>
    </p:spTree>
    <p:extLst>
      <p:ext uri="{BB962C8B-B14F-4D97-AF65-F5344CB8AC3E}">
        <p14:creationId xmlns:p14="http://schemas.microsoft.com/office/powerpoint/2010/main" val="23403829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5000">
        <p:pull/>
      </p:transition>
    </mc:Choice>
    <mc:Fallback>
      <p:transition spd="slow" advClick="0" advTm="5000">
        <p:pull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59743-7722-B549-9A5A-DE2B44240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Suggestions Moving Forward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80C6F8-7CD0-1D4B-A12E-5E446AF4A2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Advertisements should look to target customers within the Middle-Age bracket (31-54), ensuring to use appropriate forms of media that appeal to this age group</a:t>
            </a:r>
          </a:p>
          <a:p>
            <a:r>
              <a:rPr lang="en-US" dirty="0"/>
              <a:t>Larger portions of customers who buy bikes from Bike Co. XYZ have short work commutes, which may imply that customers use the company’s bike as a form of transportation to work</a:t>
            </a:r>
          </a:p>
          <a:p>
            <a:pPr lvl="1"/>
            <a:r>
              <a:rPr lang="en-US" dirty="0"/>
              <a:t>Product development may wish to research potential bike attachments/features that appeal to the needs of customers traveling to and from work</a:t>
            </a:r>
          </a:p>
          <a:p>
            <a:r>
              <a:rPr lang="en-US" dirty="0"/>
              <a:t>Although the Pacific region is the smallest region (19% of customers), it is the region with the highest percentage of customers who buy bikes (59%)</a:t>
            </a:r>
          </a:p>
          <a:p>
            <a:pPr lvl="1"/>
            <a:r>
              <a:rPr lang="en-US" dirty="0"/>
              <a:t>May look to increase marketing efforts within the region to increase the number of people aware of Bike Co. XYZ’s bikes </a:t>
            </a:r>
          </a:p>
        </p:txBody>
      </p:sp>
    </p:spTree>
    <p:extLst>
      <p:ext uri="{BB962C8B-B14F-4D97-AF65-F5344CB8AC3E}">
        <p14:creationId xmlns:p14="http://schemas.microsoft.com/office/powerpoint/2010/main" val="4130840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25000">
        <p:pull/>
      </p:transition>
    </mc:Choice>
    <mc:Fallback>
      <p:transition spd="slow" advClick="0" advTm="25000">
        <p:pull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83FC27-F03F-D549-B161-E4EDC882DE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Overview &amp; Relevant 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02F493-81C1-2A41-B4D9-19D7690795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1675728"/>
            <a:ext cx="8946541" cy="4195481"/>
          </a:xfrm>
        </p:spPr>
        <p:txBody>
          <a:bodyPr/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Objective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an insightful dashboard from customer data to assist in performing basic exploratory data analysis</a:t>
            </a:r>
          </a:p>
          <a:p>
            <a:pPr lvl="1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Goals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Identify key customer demographics of interest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Identify any significant changes in bike sales based on region and various fields of interest (i.e. customer commute and age bracket)</a:t>
            </a:r>
          </a:p>
          <a:p>
            <a:pPr marL="457200" lvl="1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609D32-5D0C-4545-8ACD-596642FCB098}"/>
              </a:ext>
            </a:extLst>
          </p:cNvPr>
          <p:cNvSpPr txBox="1"/>
          <p:nvPr/>
        </p:nvSpPr>
        <p:spPr>
          <a:xfrm>
            <a:off x="1103312" y="1675728"/>
            <a:ext cx="9232014" cy="43704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Used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Fictitious dataset on bike sales created by YouTuber Alex the Analyst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Cleaning Process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Utilized column filter to check for any missing values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Removed duplicate customer ID rows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Searched for and replaced F’s with Female and M’s with Male in the Gender  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column to provide more context to the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Searched for and replaced S’s with Single and M’s with Married in the Marital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Status column to provide more context to the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Created Age Bracket column to provide better insights regarding customer 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Dashboard Creation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Created pivot tables with relevant fields and utilized these to create pivot charts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Added all relevant pivot charts onto dashboard and utilized slicers to filter on fields of interest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9A0DAF-7F35-884F-A416-27D2C7AB4E16}"/>
              </a:ext>
            </a:extLst>
          </p:cNvPr>
          <p:cNvSpPr txBox="1"/>
          <p:nvPr/>
        </p:nvSpPr>
        <p:spPr>
          <a:xfrm>
            <a:off x="1103312" y="1675728"/>
            <a:ext cx="3640740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Fields Used in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Customer ID Number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Marital Status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Income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Number of Children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Education Level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Occupation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Home Owner Status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Number of Cars Owned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Commute Distance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Age Bracket (created for analysis)</a:t>
            </a:r>
          </a:p>
        </p:txBody>
      </p:sp>
    </p:spTree>
    <p:extLst>
      <p:ext uri="{BB962C8B-B14F-4D97-AF65-F5344CB8AC3E}">
        <p14:creationId xmlns:p14="http://schemas.microsoft.com/office/powerpoint/2010/main" val="41286420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30000">
        <p:pull/>
      </p:transition>
    </mc:Choice>
    <mc:Fallback>
      <p:transition spd="slow" advClick="0" advTm="30000"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xit" presetSubtype="21" fill="hold" grpId="0" nodeType="withEffect">
                                  <p:stCondLst>
                                    <p:cond delay="900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6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6" presetClass="exit" presetSubtype="21" fill="hold" grpId="0" nodeType="withEffect">
                                  <p:stCondLst>
                                    <p:cond delay="900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6" presetClass="exit" presetSubtype="21" fill="hold" grpId="0" nodeType="withEffect">
                                  <p:stCondLst>
                                    <p:cond delay="900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6" presetClass="exit" presetSubtype="21" fill="hold" grpId="0" nodeType="withEffect">
                                  <p:stCondLst>
                                    <p:cond delay="900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6" presetClass="exit" presetSubtype="21" fill="hold" grpId="0" nodeType="withEffect">
                                  <p:stCondLst>
                                    <p:cond delay="900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8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2000"/>
                            </p:stCondLst>
                            <p:childTnLst>
                              <p:par>
                                <p:cTn id="27" presetID="16" presetClass="exit" presetSubtype="21" fill="hold" grpId="1" nodeType="afterEffect">
                                  <p:stCondLst>
                                    <p:cond delay="1300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2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6000"/>
                            </p:stCondLst>
                            <p:childTnLst>
                              <p:par>
                                <p:cTn id="31" presetID="42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  <p:bldP spid="6" grpId="1"/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74982C6B-2E0A-A345-AAD7-583246441AF9}"/>
              </a:ext>
            </a:extLst>
          </p:cNvPr>
          <p:cNvSpPr txBox="1"/>
          <p:nvPr/>
        </p:nvSpPr>
        <p:spPr>
          <a:xfrm>
            <a:off x="778933" y="1388534"/>
            <a:ext cx="1075248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Customer Age Insights: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Middle-aged customers (31-54 years old) make up the largest portion of customer responses	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(710/71% of customer responses)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Middle-aged customers also have the highest percentage of customers who bought bikes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(54% of Middle-aged customers bought bikes)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6BE162-6EEC-514F-BCA7-5AFFA5B84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Customer Demographics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0D7D0F58-6DA7-EB4C-85E1-D92DAAB4176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86944699"/>
              </p:ext>
            </p:extLst>
          </p:nvPr>
        </p:nvGraphicFramePr>
        <p:xfrm>
          <a:off x="660581" y="1388534"/>
          <a:ext cx="10870837" cy="50731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16D8FEA5-062A-B749-8D88-18F65BA3B7E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47529271"/>
              </p:ext>
            </p:extLst>
          </p:nvPr>
        </p:nvGraphicFramePr>
        <p:xfrm>
          <a:off x="22581" y="2915357"/>
          <a:ext cx="5283200" cy="33782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2BB3500F-92CD-1B42-AE6B-91385A98956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32204086"/>
              </p:ext>
            </p:extLst>
          </p:nvPr>
        </p:nvGraphicFramePr>
        <p:xfrm>
          <a:off x="3453383" y="1192210"/>
          <a:ext cx="5285232" cy="33741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3DC8B87C-F0D4-1849-A672-4972DA6D0C1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80894902"/>
              </p:ext>
            </p:extLst>
          </p:nvPr>
        </p:nvGraphicFramePr>
        <p:xfrm>
          <a:off x="6906768" y="2919422"/>
          <a:ext cx="5285232" cy="33741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10216024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30000">
        <p:pull/>
      </p:transition>
    </mc:Choice>
    <mc:Fallback>
      <p:transition spd="slow" advClick="0" advTm="30000"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000"/>
                            </p:stCondLst>
                            <p:childTnLst>
                              <p:par>
                                <p:cTn id="11" presetID="16" presetClass="exit" presetSubtype="21" fill="hold" grpId="1" nodeType="afterEffect">
                                  <p:stCondLst>
                                    <p:cond delay="500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2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15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300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4500"/>
                            </p:stCondLst>
                            <p:childTnLst>
                              <p:par>
                                <p:cTn id="33" presetID="16" presetClass="exit" presetSubtype="21" fill="hold" grpId="1" nodeType="after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3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7500"/>
                            </p:stCondLst>
                            <p:childTnLst>
                              <p:par>
                                <p:cTn id="37" presetID="16" presetClass="exit" presetSubtype="2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3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8500"/>
                            </p:stCondLst>
                            <p:childTnLst>
                              <p:par>
                                <p:cTn id="41" presetID="16" presetClass="exit" presetSubtype="2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4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9500"/>
                            </p:stCondLst>
                            <p:childTnLst>
                              <p:par>
                                <p:cTn id="45" presetID="42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Graphic spid="4" grpId="0">
        <p:bldAsOne/>
      </p:bldGraphic>
      <p:bldGraphic spid="4" grpId="1">
        <p:bldAsOne/>
      </p:bldGraphic>
      <p:bldGraphic spid="5" grpId="0">
        <p:bldAsOne/>
      </p:bldGraphic>
      <p:bldGraphic spid="5" grpId="1">
        <p:bldAsOne/>
      </p:bldGraphic>
      <p:bldGraphic spid="6" grpId="0">
        <p:bldAsOne/>
      </p:bldGraphic>
      <p:bldGraphic spid="6" grpId="1">
        <p:bldAsOne/>
      </p:bldGraphic>
      <p:bldGraphic spid="7" grpId="0">
        <p:bldAsOne/>
      </p:bldGraphic>
      <p:bldGraphic spid="7" grpId="1">
        <p:bldAsOne/>
      </p:bldGraphic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54C872-AD78-AC46-B5B8-567614832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Customer Demographics (continued)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FF280C56-6824-6F49-A68C-8E603B5AA02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5662093"/>
              </p:ext>
            </p:extLst>
          </p:nvPr>
        </p:nvGraphicFramePr>
        <p:xfrm>
          <a:off x="1157112" y="1742971"/>
          <a:ext cx="5029200" cy="4114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00AFC792-273F-C642-AD80-D851CAB6664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54087854"/>
              </p:ext>
            </p:extLst>
          </p:nvPr>
        </p:nvGraphicFramePr>
        <p:xfrm>
          <a:off x="5915378" y="1742971"/>
          <a:ext cx="5029200" cy="4114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A6DF1871-ADB2-FF43-86D3-5962211E68B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14184238"/>
              </p:ext>
            </p:extLst>
          </p:nvPr>
        </p:nvGraphicFramePr>
        <p:xfrm>
          <a:off x="1603023" y="3704063"/>
          <a:ext cx="4114800" cy="24688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30BEDD36-EA4F-144D-92DF-5F4E1E1DFF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9651496"/>
              </p:ext>
            </p:extLst>
          </p:nvPr>
        </p:nvGraphicFramePr>
        <p:xfrm>
          <a:off x="1614312" y="1369731"/>
          <a:ext cx="4114800" cy="24688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A7AB0F37-02A7-BB45-A3F3-63E75208839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53050182"/>
              </p:ext>
            </p:extLst>
          </p:nvPr>
        </p:nvGraphicFramePr>
        <p:xfrm>
          <a:off x="6361289" y="3704063"/>
          <a:ext cx="4114800" cy="24688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1B5E11C0-D100-8846-91E5-FE760607474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16478938"/>
              </p:ext>
            </p:extLst>
          </p:nvPr>
        </p:nvGraphicFramePr>
        <p:xfrm>
          <a:off x="6372578" y="1384759"/>
          <a:ext cx="4114800" cy="24688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011800B4-0C04-5E44-BCDA-7F5B35E1C384}"/>
              </a:ext>
            </a:extLst>
          </p:cNvPr>
          <p:cNvSpPr txBox="1"/>
          <p:nvPr/>
        </p:nvSpPr>
        <p:spPr>
          <a:xfrm>
            <a:off x="756356" y="1586089"/>
            <a:ext cx="1096151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Gender and Marital Status Insights: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There is an even split of male and female customer responses, with roughly equal purchasing behavior between the 2 genders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(49% females and 47% males bought bikes)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There are slightly more married than single customers who responded (54% married), however, it appears a larger portion of single customers purchased bikes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(54% singles vs 43% married customers bought bikes)</a:t>
            </a:r>
          </a:p>
        </p:txBody>
      </p:sp>
    </p:spTree>
    <p:extLst>
      <p:ext uri="{BB962C8B-B14F-4D97-AF65-F5344CB8AC3E}">
        <p14:creationId xmlns:p14="http://schemas.microsoft.com/office/powerpoint/2010/main" val="14818741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40000">
        <p:pull/>
      </p:transition>
    </mc:Choice>
    <mc:Fallback>
      <p:transition spd="slow" advClick="0" advTm="40000"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6" presetClass="exit" presetSubtype="21" fill="hold" grpId="1" nodeType="afterEffect">
                                  <p:stCondLst>
                                    <p:cond delay="600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16" presetClass="exit" presetSubtype="2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2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1000"/>
                            </p:stCondLst>
                            <p:childTnLst>
                              <p:par>
                                <p:cTn id="25" presetID="42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3000"/>
                            </p:stCondLst>
                            <p:childTnLst>
                              <p:par>
                                <p:cTn id="3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4000"/>
                            </p:stCondLst>
                            <p:childTnLst>
                              <p:par>
                                <p:cTn id="3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5000"/>
                            </p:stCondLst>
                            <p:childTnLst>
                              <p:par>
                                <p:cTn id="4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6000"/>
                            </p:stCondLst>
                            <p:childTnLst>
                              <p:par>
                                <p:cTn id="49" presetID="16" presetClass="exit" presetSubtype="21" fill="hold" grpId="1" nodeType="afterEffect">
                                  <p:stCondLst>
                                    <p:cond delay="500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5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2000"/>
                            </p:stCondLst>
                            <p:childTnLst>
                              <p:par>
                                <p:cTn id="53" presetID="16" presetClass="exit" presetSubtype="2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5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3000"/>
                            </p:stCondLst>
                            <p:childTnLst>
                              <p:par>
                                <p:cTn id="57" presetID="16" presetClass="exit" presetSubtype="2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5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4000"/>
                            </p:stCondLst>
                            <p:childTnLst>
                              <p:par>
                                <p:cTn id="61" presetID="16" presetClass="exit" presetSubtype="2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6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5000"/>
                            </p:stCondLst>
                            <p:childTnLst>
                              <p:par>
                                <p:cTn id="6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  <p:bldGraphic spid="4" grpId="1">
        <p:bldAsOne/>
      </p:bldGraphic>
      <p:bldGraphic spid="5" grpId="0">
        <p:bldAsOne/>
      </p:bldGraphic>
      <p:bldGraphic spid="5" grpId="1">
        <p:bldAsOne/>
      </p:bldGraphic>
      <p:bldGraphic spid="7" grpId="0">
        <p:bldAsOne/>
      </p:bldGraphic>
      <p:bldGraphic spid="7" grpId="1">
        <p:bldAsOne/>
      </p:bldGraphic>
      <p:bldGraphic spid="6" grpId="0">
        <p:bldAsOne/>
      </p:bldGraphic>
      <p:bldGraphic spid="6" grpId="1">
        <p:bldAsOne/>
      </p:bldGraphic>
      <p:bldGraphic spid="9" grpId="0">
        <p:bldAsOne/>
      </p:bldGraphic>
      <p:bldGraphic spid="9" grpId="1">
        <p:bldAsOne/>
      </p:bldGraphic>
      <p:bldGraphic spid="8" grpId="0">
        <p:bldAsOne/>
      </p:bldGraphic>
      <p:bldGraphic spid="8" grpId="1">
        <p:bldAsOne/>
      </p:bldGraphic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5AD6F2-2840-A14B-AB06-D17421FCF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Customer Demographics (continued)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DE26F8B6-F61B-C449-90CB-BFB0CFDFDC4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17045716"/>
              </p:ext>
            </p:extLst>
          </p:nvPr>
        </p:nvGraphicFramePr>
        <p:xfrm>
          <a:off x="553156" y="1618298"/>
          <a:ext cx="5147731" cy="44644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EFE01679-D3E6-E741-B441-DE61AD607D7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76592836"/>
              </p:ext>
            </p:extLst>
          </p:nvPr>
        </p:nvGraphicFramePr>
        <p:xfrm>
          <a:off x="5633153" y="1418908"/>
          <a:ext cx="6310491" cy="46638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FC19D1DA-9003-AF4A-8B49-4C1E104EE4C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30733181"/>
              </p:ext>
            </p:extLst>
          </p:nvPr>
        </p:nvGraphicFramePr>
        <p:xfrm>
          <a:off x="1326444" y="3838764"/>
          <a:ext cx="3601153" cy="27093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4B3CE3CB-0973-FA42-BF66-60AFA00C173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58812384"/>
              </p:ext>
            </p:extLst>
          </p:nvPr>
        </p:nvGraphicFramePr>
        <p:xfrm>
          <a:off x="2597686" y="1418908"/>
          <a:ext cx="3602736" cy="27066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CF71F854-85E7-7F49-BE3C-81B192BF0B3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94476547"/>
              </p:ext>
            </p:extLst>
          </p:nvPr>
        </p:nvGraphicFramePr>
        <p:xfrm>
          <a:off x="53621" y="1418908"/>
          <a:ext cx="3602736" cy="27066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C2CA9D84-E5BD-CF45-9CF4-96B20B885F7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67595370"/>
              </p:ext>
            </p:extLst>
          </p:nvPr>
        </p:nvGraphicFramePr>
        <p:xfrm>
          <a:off x="5944049" y="1418908"/>
          <a:ext cx="3602736" cy="27066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24AA652F-FE41-E34D-A914-3DDFDB9E49D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52241020"/>
              </p:ext>
            </p:extLst>
          </p:nvPr>
        </p:nvGraphicFramePr>
        <p:xfrm>
          <a:off x="8340908" y="3717036"/>
          <a:ext cx="3602736" cy="27066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FA42292D-E0C5-A14E-8839-F17D4F273B5C}"/>
              </a:ext>
            </a:extLst>
          </p:cNvPr>
          <p:cNvSpPr txBox="1"/>
          <p:nvPr/>
        </p:nvSpPr>
        <p:spPr>
          <a:xfrm>
            <a:off x="756356" y="1608949"/>
            <a:ext cx="1096151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Region &amp; Occupation Insights: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North America has the largest portion of customer responses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508/51%  customer responses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Pacific region has the largest percentage of customers who bought a bike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59% of customers from the Pacific region bought a bike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Customers who are Professionals or are in Skilled Manual Labor make up the largest portion of customers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53% of all customers combined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Customers who are Professionals have the highest percentage of bikes bought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54% of Professionals bought a bike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61000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45000">
        <p:pull/>
      </p:transition>
    </mc:Choice>
    <mc:Fallback>
      <p:transition spd="slow" advClick="0" advTm="45000"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6" presetClass="exit" presetSubtype="21" fill="hold" grpId="1" nodeType="afterEffect">
                                  <p:stCondLst>
                                    <p:cond delay="900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3000"/>
                            </p:stCondLst>
                            <p:childTnLst>
                              <p:par>
                                <p:cTn id="21" presetID="16" presetClass="exit" presetSubtype="2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2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4000"/>
                            </p:stCondLst>
                            <p:childTnLst>
                              <p:par>
                                <p:cTn id="25" presetID="42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6000"/>
                            </p:stCondLst>
                            <p:childTnLst>
                              <p:par>
                                <p:cTn id="3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7000"/>
                            </p:stCondLst>
                            <p:childTnLst>
                              <p:par>
                                <p:cTn id="3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8000"/>
                            </p:stCondLst>
                            <p:childTnLst>
                              <p:par>
                                <p:cTn id="4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9000"/>
                            </p:stCondLst>
                            <p:childTnLst>
                              <p:par>
                                <p:cTn id="4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0000"/>
                            </p:stCondLst>
                            <p:childTnLst>
                              <p:par>
                                <p:cTn id="55" presetID="16" presetClass="exit" presetSubtype="21" fill="hold" grpId="1" nodeType="afterEffect">
                                  <p:stCondLst>
                                    <p:cond delay="800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5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9000"/>
                            </p:stCondLst>
                            <p:childTnLst>
                              <p:par>
                                <p:cTn id="59" presetID="16" presetClass="exit" presetSubtype="2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6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30000"/>
                            </p:stCondLst>
                            <p:childTnLst>
                              <p:par>
                                <p:cTn id="63" presetID="16" presetClass="exit" presetSubtype="2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6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31000"/>
                            </p:stCondLst>
                            <p:childTnLst>
                              <p:par>
                                <p:cTn id="67" presetID="16" presetClass="exit" presetSubtype="2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6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32000"/>
                            </p:stCondLst>
                            <p:childTnLst>
                              <p:par>
                                <p:cTn id="71" presetID="16" presetClass="exit" presetSubtype="2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7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33000"/>
                            </p:stCondLst>
                            <p:childTnLst>
                              <p:par>
                                <p:cTn id="75" presetID="42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  <p:bldGraphic spid="4" grpId="1">
        <p:bldAsOne/>
      </p:bldGraphic>
      <p:bldGraphic spid="5" grpId="0">
        <p:bldAsOne/>
      </p:bldGraphic>
      <p:bldGraphic spid="5" grpId="1">
        <p:bldAsOne/>
      </p:bldGraphic>
      <p:bldGraphic spid="7" grpId="0">
        <p:bldAsOne/>
      </p:bldGraphic>
      <p:bldGraphic spid="7" grpId="1">
        <p:bldAsOne/>
      </p:bldGraphic>
      <p:bldGraphic spid="8" grpId="0">
        <p:bldAsOne/>
      </p:bldGraphic>
      <p:bldGraphic spid="8" grpId="1">
        <p:bldAsOne/>
      </p:bldGraphic>
      <p:bldGraphic spid="9" grpId="0">
        <p:bldAsOne/>
      </p:bldGraphic>
      <p:bldGraphic spid="9" grpId="1">
        <p:bldAsOne/>
      </p:bldGraphic>
      <p:bldGraphic spid="10" grpId="0">
        <p:bldAsOne/>
      </p:bldGraphic>
      <p:bldGraphic spid="10" grpId="1">
        <p:bldAsOne/>
      </p:bldGraphic>
      <p:bldGraphic spid="11" grpId="0">
        <p:bldAsOne/>
      </p:bldGraphic>
      <p:bldGraphic spid="11" grpId="1">
        <p:bldAsOne/>
      </p:bldGraphic>
      <p:bldP spid="1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12" descr="Chart, line chart&#10;&#10;Description automatically generated">
            <a:extLst>
              <a:ext uri="{FF2B5EF4-FFF2-40B4-BE49-F238E27FC236}">
                <a16:creationId xmlns:a16="http://schemas.microsoft.com/office/drawing/2014/main" id="{76D5A845-4A93-F543-BA5B-0710456565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13749" y="2401440"/>
            <a:ext cx="9280658" cy="3171349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2A2E509-314B-934A-9387-1A59BCF92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Sales Based On Customer Commute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BEF29E-970D-FD4E-A5A0-AD61D56E3F0C}"/>
              </a:ext>
            </a:extLst>
          </p:cNvPr>
          <p:cNvSpPr txBox="1"/>
          <p:nvPr/>
        </p:nvSpPr>
        <p:spPr>
          <a:xfrm>
            <a:off x="5291076" y="1483916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OVERALL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6FB5070-3AF4-BE4D-A313-0C797B714948}"/>
              </a:ext>
            </a:extLst>
          </p:cNvPr>
          <p:cNvSpPr/>
          <p:nvPr/>
        </p:nvSpPr>
        <p:spPr>
          <a:xfrm>
            <a:off x="5268462" y="3519492"/>
            <a:ext cx="914400" cy="15430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97BF5A-1D15-F54E-98D8-49AD640D2C67}"/>
              </a:ext>
            </a:extLst>
          </p:cNvPr>
          <p:cNvSpPr txBox="1"/>
          <p:nvPr/>
        </p:nvSpPr>
        <p:spPr>
          <a:xfrm>
            <a:off x="6091238" y="3340783"/>
            <a:ext cx="34547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59% of customers with a commute 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2-5 miles bought a bike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3DF0E24-D1D8-D147-9F6F-26B3465A121B}"/>
              </a:ext>
            </a:extLst>
          </p:cNvPr>
          <p:cNvSpPr/>
          <p:nvPr/>
        </p:nvSpPr>
        <p:spPr>
          <a:xfrm>
            <a:off x="2270203" y="3120390"/>
            <a:ext cx="415848" cy="39910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C331EC-B5DF-EF45-A078-05CEF0B4EF06}"/>
              </a:ext>
            </a:extLst>
          </p:cNvPr>
          <p:cNvSpPr txBox="1"/>
          <p:nvPr/>
        </p:nvSpPr>
        <p:spPr>
          <a:xfrm>
            <a:off x="2686051" y="2856749"/>
            <a:ext cx="36215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42% of customers who bought a bike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had a commute of 0-1 miles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546B234-1058-B543-9737-7DBCB26FCF36}"/>
              </a:ext>
            </a:extLst>
          </p:cNvPr>
          <p:cNvSpPr txBox="1"/>
          <p:nvPr/>
        </p:nvSpPr>
        <p:spPr>
          <a:xfrm>
            <a:off x="5203692" y="1483916"/>
            <a:ext cx="1490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REGION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77011E4-D652-DD4D-9058-D8A5C0868E90}"/>
              </a:ext>
            </a:extLst>
          </p:cNvPr>
          <p:cNvSpPr txBox="1"/>
          <p:nvPr/>
        </p:nvSpPr>
        <p:spPr>
          <a:xfrm>
            <a:off x="5493226" y="1847100"/>
            <a:ext cx="911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Europe</a:t>
            </a:r>
          </a:p>
        </p:txBody>
      </p:sp>
      <p:pic>
        <p:nvPicPr>
          <p:cNvPr id="17" name="Picture 16" descr="Chart, line chart&#10;&#10;Description automatically generated">
            <a:extLst>
              <a:ext uri="{FF2B5EF4-FFF2-40B4-BE49-F238E27FC236}">
                <a16:creationId xmlns:a16="http://schemas.microsoft.com/office/drawing/2014/main" id="{0D78D935-E1BC-9A48-8D92-DD8D779DB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5179" y="2401440"/>
            <a:ext cx="9260656" cy="3172968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055DEC23-CAC7-A949-86BD-80056AB5D476}"/>
              </a:ext>
            </a:extLst>
          </p:cNvPr>
          <p:cNvSpPr/>
          <p:nvPr/>
        </p:nvSpPr>
        <p:spPr>
          <a:xfrm>
            <a:off x="2274489" y="2980363"/>
            <a:ext cx="415848" cy="39910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9BACD40-3CDA-644E-9933-D89D71C417A5}"/>
              </a:ext>
            </a:extLst>
          </p:cNvPr>
          <p:cNvSpPr txBox="1"/>
          <p:nvPr/>
        </p:nvSpPr>
        <p:spPr>
          <a:xfrm>
            <a:off x="2828074" y="2884446"/>
            <a:ext cx="57951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71% of customers who bought bikes in Europe had</a:t>
            </a:r>
          </a:p>
          <a:p>
            <a:r>
              <a:rPr lang="en-US" dirty="0"/>
              <a:t>a commute of 0-1 miles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031DD74-CC4C-6847-A20A-C1775F106AA2}"/>
              </a:ext>
            </a:extLst>
          </p:cNvPr>
          <p:cNvSpPr txBox="1"/>
          <p:nvPr/>
        </p:nvSpPr>
        <p:spPr>
          <a:xfrm>
            <a:off x="5167303" y="1853248"/>
            <a:ext cx="1563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North America</a:t>
            </a:r>
          </a:p>
        </p:txBody>
      </p:sp>
      <p:pic>
        <p:nvPicPr>
          <p:cNvPr id="22" name="Picture 21" descr="Chart, line chart&#10;&#10;Description automatically generated">
            <a:extLst>
              <a:ext uri="{FF2B5EF4-FFF2-40B4-BE49-F238E27FC236}">
                <a16:creationId xmlns:a16="http://schemas.microsoft.com/office/drawing/2014/main" id="{65AF4E88-7279-484A-9CB6-9059F03697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5178" y="2395291"/>
            <a:ext cx="9260655" cy="3171349"/>
          </a:xfrm>
          <a:prstGeom prst="rect">
            <a:avLst/>
          </a:prstGeom>
        </p:spPr>
      </p:pic>
      <p:sp>
        <p:nvSpPr>
          <p:cNvPr id="23" name="Oval 22">
            <a:extLst>
              <a:ext uri="{FF2B5EF4-FFF2-40B4-BE49-F238E27FC236}">
                <a16:creationId xmlns:a16="http://schemas.microsoft.com/office/drawing/2014/main" id="{5CF3B92D-210E-2F48-8B3F-AF6756117931}"/>
              </a:ext>
            </a:extLst>
          </p:cNvPr>
          <p:cNvSpPr/>
          <p:nvPr/>
        </p:nvSpPr>
        <p:spPr>
          <a:xfrm>
            <a:off x="5259888" y="3135429"/>
            <a:ext cx="914400" cy="13197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E5DD7F3-4BD2-7248-8408-B606CF159F44}"/>
              </a:ext>
            </a:extLst>
          </p:cNvPr>
          <p:cNvSpPr txBox="1"/>
          <p:nvPr/>
        </p:nvSpPr>
        <p:spPr>
          <a:xfrm>
            <a:off x="6038352" y="2809225"/>
            <a:ext cx="45560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68% of customers in North America with a </a:t>
            </a:r>
          </a:p>
          <a:p>
            <a:r>
              <a:rPr lang="en-US" sz="1600" dirty="0"/>
              <a:t>commute between 2-5 miles bought a bike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6E03D84-6B60-E14D-97A7-1B695A4DA68D}"/>
              </a:ext>
            </a:extLst>
          </p:cNvPr>
          <p:cNvSpPr txBox="1"/>
          <p:nvPr/>
        </p:nvSpPr>
        <p:spPr>
          <a:xfrm>
            <a:off x="5530390" y="1848317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Pacific</a:t>
            </a:r>
          </a:p>
        </p:txBody>
      </p:sp>
      <p:pic>
        <p:nvPicPr>
          <p:cNvPr id="27" name="Picture 26" descr="Chart, line chart&#10;&#10;Description automatically generated">
            <a:extLst>
              <a:ext uri="{FF2B5EF4-FFF2-40B4-BE49-F238E27FC236}">
                <a16:creationId xmlns:a16="http://schemas.microsoft.com/office/drawing/2014/main" id="{5FB63FE6-DDB7-B14C-BA21-DB75F4D871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3748" y="2399820"/>
            <a:ext cx="9260655" cy="3166819"/>
          </a:xfrm>
          <a:prstGeom prst="rect">
            <a:avLst/>
          </a:prstGeom>
        </p:spPr>
      </p:pic>
      <p:sp>
        <p:nvSpPr>
          <p:cNvPr id="28" name="Oval 27">
            <a:extLst>
              <a:ext uri="{FF2B5EF4-FFF2-40B4-BE49-F238E27FC236}">
                <a16:creationId xmlns:a16="http://schemas.microsoft.com/office/drawing/2014/main" id="{F6A8B2A6-FA76-6C43-95EC-29D40AE0CB84}"/>
              </a:ext>
            </a:extLst>
          </p:cNvPr>
          <p:cNvSpPr/>
          <p:nvPr/>
        </p:nvSpPr>
        <p:spPr>
          <a:xfrm>
            <a:off x="1988902" y="2910198"/>
            <a:ext cx="914400" cy="14846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C34CF5B-C5F5-284C-9565-E192910492DD}"/>
              </a:ext>
            </a:extLst>
          </p:cNvPr>
          <p:cNvSpPr txBox="1"/>
          <p:nvPr/>
        </p:nvSpPr>
        <p:spPr>
          <a:xfrm>
            <a:off x="2816644" y="2733389"/>
            <a:ext cx="55883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73% of customers in the Pacific with a commute </a:t>
            </a:r>
          </a:p>
          <a:p>
            <a:r>
              <a:rPr lang="en-US" dirty="0"/>
              <a:t>of 0-1 miles bought a bike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86A2113B-7B66-D748-83CE-7FBEB0FF55BB}"/>
              </a:ext>
            </a:extLst>
          </p:cNvPr>
          <p:cNvSpPr/>
          <p:nvPr/>
        </p:nvSpPr>
        <p:spPr>
          <a:xfrm>
            <a:off x="3785556" y="3921763"/>
            <a:ext cx="592078" cy="9144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D17F8DC-B51A-7440-91AD-6A4212512BCD}"/>
              </a:ext>
            </a:extLst>
          </p:cNvPr>
          <p:cNvSpPr txBox="1"/>
          <p:nvPr/>
        </p:nvSpPr>
        <p:spPr>
          <a:xfrm>
            <a:off x="4377634" y="4350860"/>
            <a:ext cx="55883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65% of customers in the Pacific with a commute </a:t>
            </a:r>
          </a:p>
          <a:p>
            <a:r>
              <a:rPr lang="en-US" dirty="0"/>
              <a:t>of 1-2 miles bought a bike</a:t>
            </a:r>
          </a:p>
        </p:txBody>
      </p:sp>
    </p:spTree>
    <p:extLst>
      <p:ext uri="{BB962C8B-B14F-4D97-AF65-F5344CB8AC3E}">
        <p14:creationId xmlns:p14="http://schemas.microsoft.com/office/powerpoint/2010/main" val="17206310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55000">
        <p:pull/>
      </p:transition>
    </mc:Choice>
    <mc:Fallback>
      <p:transition spd="slow" advClick="0" advTm="55000"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6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70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900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0"/>
                            </p:stCondLst>
                            <p:childTnLst>
                              <p:par>
                                <p:cTn id="41" presetID="16" presetClass="exit" presetSubtype="21" fill="hold" grpId="1" nodeType="afterEffect">
                                  <p:stCondLst>
                                    <p:cond delay="500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4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6" presetClass="exit" presetSubtype="21" fill="hold" grpId="1" nodeType="withEffect">
                                  <p:stCondLst>
                                    <p:cond delay="500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4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6" presetClass="exit" presetSubtype="21" fill="hold" grpId="1" nodeType="withEffect">
                                  <p:stCondLst>
                                    <p:cond delay="500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4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6" presetClass="exit" presetSubtype="21" fill="hold" grpId="1" nodeType="withEffect">
                                  <p:stCondLst>
                                    <p:cond delay="500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5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6" presetClass="exit" presetSubtype="21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5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6" presetClass="exit" presetSubtype="21" fill="hold" grpId="1" nodeType="withEffect">
                                  <p:stCondLst>
                                    <p:cond delay="500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5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6000"/>
                            </p:stCondLst>
                            <p:childTnLst>
                              <p:par>
                                <p:cTn id="60" presetID="42" presetClass="entr" presetSubtype="0" fill="hold" grpId="2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2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8000"/>
                            </p:stCondLst>
                            <p:childTnLst>
                              <p:par>
                                <p:cTn id="7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9000"/>
                            </p:stCondLst>
                            <p:childTnLst>
                              <p:par>
                                <p:cTn id="77" presetID="42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21000"/>
                            </p:stCondLst>
                            <p:childTnLst>
                              <p:par>
                                <p:cTn id="8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22000"/>
                            </p:stCondLst>
                            <p:childTnLst>
                              <p:par>
                                <p:cTn id="89" presetID="16" presetClass="exit" presetSubtype="21" fill="hold" grpId="1" nodeType="afterEffect">
                                  <p:stCondLst>
                                    <p:cond delay="500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9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6" presetClass="exit" presetSubtype="21" fill="hold" grpId="1" nodeType="withEffect">
                                  <p:stCondLst>
                                    <p:cond delay="500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9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6" presetClass="exit" presetSubtype="21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9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6" presetClass="exit" presetSubtype="21" fill="hold" grpId="3" nodeType="withEffect">
                                  <p:stCondLst>
                                    <p:cond delay="500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9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28000"/>
                            </p:stCondLst>
                            <p:childTnLst>
                              <p:par>
                                <p:cTn id="102" presetID="42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30000"/>
                            </p:stCondLst>
                            <p:childTnLst>
                              <p:par>
                                <p:cTn id="10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31000"/>
                            </p:stCondLst>
                            <p:childTnLst>
                              <p:par>
                                <p:cTn id="11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32000"/>
                            </p:stCondLst>
                            <p:childTnLst>
                              <p:par>
                                <p:cTn id="12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33000"/>
                            </p:stCondLst>
                            <p:childTnLst>
                              <p:par>
                                <p:cTn id="126" presetID="16" presetClass="exit" presetSubtype="21" fill="hold" grpId="1" nodeType="afterEffect">
                                  <p:stCondLst>
                                    <p:cond delay="500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2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6" presetClass="exit" presetSubtype="21" fill="hold" grpId="1" nodeType="withEffect">
                                  <p:stCondLst>
                                    <p:cond delay="500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30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16" presetClass="exit" presetSubtype="21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33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6" presetClass="exit" presetSubtype="21" fill="hold" grpId="1" nodeType="withEffect">
                                  <p:stCondLst>
                                    <p:cond delay="500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3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39000"/>
                            </p:stCondLst>
                            <p:childTnLst>
                              <p:par>
                                <p:cTn id="139" presetID="42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41000"/>
                            </p:stCondLst>
                            <p:childTnLst>
                              <p:par>
                                <p:cTn id="14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42000"/>
                            </p:stCondLst>
                            <p:childTnLst>
                              <p:par>
                                <p:cTn id="151" presetID="42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44000"/>
                            </p:stCondLst>
                            <p:childTnLst>
                              <p:par>
                                <p:cTn id="15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" fill="hold">
                            <p:stCondLst>
                              <p:cond delay="45000"/>
                            </p:stCondLst>
                            <p:childTnLst>
                              <p:par>
                                <p:cTn id="16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6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7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46000"/>
                            </p:stCondLst>
                            <p:childTnLst>
                              <p:par>
                                <p:cTn id="16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2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6" grpId="0" animBg="1"/>
      <p:bldP spid="6" grpId="1" animBg="1"/>
      <p:bldP spid="7" grpId="0"/>
      <p:bldP spid="7" grpId="1"/>
      <p:bldP spid="8" grpId="0" animBg="1"/>
      <p:bldP spid="8" grpId="1" animBg="1"/>
      <p:bldP spid="9" grpId="0"/>
      <p:bldP spid="9" grpId="1"/>
      <p:bldP spid="14" grpId="2"/>
      <p:bldP spid="15" grpId="2"/>
      <p:bldP spid="15" grpId="3"/>
      <p:bldP spid="18" grpId="0" animBg="1"/>
      <p:bldP spid="18" grpId="1" animBg="1"/>
      <p:bldP spid="19" grpId="0"/>
      <p:bldP spid="19" grpId="1"/>
      <p:bldP spid="20" grpId="0"/>
      <p:bldP spid="20" grpId="1"/>
      <p:bldP spid="23" grpId="0" animBg="1"/>
      <p:bldP spid="23" grpId="1" animBg="1"/>
      <p:bldP spid="24" grpId="0"/>
      <p:bldP spid="24" grpId="1"/>
      <p:bldP spid="25" grpId="0"/>
      <p:bldP spid="28" grpId="0" animBg="1"/>
      <p:bldP spid="29" grpId="0"/>
      <p:bldP spid="30" grpId="0" animBg="1"/>
      <p:bldP spid="3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7A2D9-131B-8649-B8DC-10C331B002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Sales Based on Customer Age Bracket</a:t>
            </a:r>
          </a:p>
        </p:txBody>
      </p:sp>
      <p:pic>
        <p:nvPicPr>
          <p:cNvPr id="5" name="Content Placeholder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FEBE5A94-FDF1-E347-8585-673FBFA183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79781" y="2325810"/>
            <a:ext cx="8232437" cy="393799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F6CE12-44FB-F643-91DB-804CE9640EFF}"/>
              </a:ext>
            </a:extLst>
          </p:cNvPr>
          <p:cNvSpPr txBox="1"/>
          <p:nvPr/>
        </p:nvSpPr>
        <p:spPr>
          <a:xfrm>
            <a:off x="5465057" y="1668582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OVERALL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4075BB4-9CB0-BC47-BEE5-DA626DE362EF}"/>
              </a:ext>
            </a:extLst>
          </p:cNvPr>
          <p:cNvSpPr/>
          <p:nvPr/>
        </p:nvSpPr>
        <p:spPr>
          <a:xfrm>
            <a:off x="5132069" y="3154680"/>
            <a:ext cx="1572011" cy="25146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C257EF-CADD-F44B-A4EF-3B617B1B23C0}"/>
              </a:ext>
            </a:extLst>
          </p:cNvPr>
          <p:cNvSpPr txBox="1"/>
          <p:nvPr/>
        </p:nvSpPr>
        <p:spPr>
          <a:xfrm>
            <a:off x="6610735" y="3154680"/>
            <a:ext cx="27045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55% of customers who are 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Middle-Aged bought bikes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18B80C2-BB4A-6047-9C97-0A7654FF482E}"/>
              </a:ext>
            </a:extLst>
          </p:cNvPr>
          <p:cNvSpPr txBox="1"/>
          <p:nvPr/>
        </p:nvSpPr>
        <p:spPr>
          <a:xfrm>
            <a:off x="5350731" y="1558391"/>
            <a:ext cx="1490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REGION: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4C2F60-4663-5841-B4FF-09F8282E0C1E}"/>
              </a:ext>
            </a:extLst>
          </p:cNvPr>
          <p:cNvSpPr txBox="1"/>
          <p:nvPr/>
        </p:nvSpPr>
        <p:spPr>
          <a:xfrm>
            <a:off x="5670241" y="1785814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Europe</a:t>
            </a:r>
          </a:p>
        </p:txBody>
      </p:sp>
      <p:pic>
        <p:nvPicPr>
          <p:cNvPr id="12" name="Picture 11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D6778601-7F89-8841-9375-817F991FCE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9780" y="2324360"/>
            <a:ext cx="8232437" cy="3937989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1B7B562C-5CC8-9B40-8266-BD8862A84927}"/>
              </a:ext>
            </a:extLst>
          </p:cNvPr>
          <p:cNvSpPr/>
          <p:nvPr/>
        </p:nvSpPr>
        <p:spPr>
          <a:xfrm>
            <a:off x="5350730" y="3033396"/>
            <a:ext cx="1171025" cy="271589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59898BD-8A0E-6443-9163-EE6CE24E45EB}"/>
              </a:ext>
            </a:extLst>
          </p:cNvPr>
          <p:cNvSpPr txBox="1"/>
          <p:nvPr/>
        </p:nvSpPr>
        <p:spPr>
          <a:xfrm>
            <a:off x="6441619" y="3136612"/>
            <a:ext cx="36471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57% of European customers who are 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Middle-Aged bought bikes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E6D0A28-76F9-A342-8F05-BE963E9ED31D}"/>
              </a:ext>
            </a:extLst>
          </p:cNvPr>
          <p:cNvSpPr txBox="1"/>
          <p:nvPr/>
        </p:nvSpPr>
        <p:spPr>
          <a:xfrm>
            <a:off x="5314341" y="1785814"/>
            <a:ext cx="1563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North America</a:t>
            </a:r>
          </a:p>
        </p:txBody>
      </p:sp>
      <p:pic>
        <p:nvPicPr>
          <p:cNvPr id="17" name="Picture 1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C3343DE5-CEF5-2C47-B327-173A3E3F15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9778" y="2322909"/>
            <a:ext cx="8232437" cy="3929888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33C94DC3-BC0D-7043-AB46-9F9156192467}"/>
              </a:ext>
            </a:extLst>
          </p:cNvPr>
          <p:cNvSpPr/>
          <p:nvPr/>
        </p:nvSpPr>
        <p:spPr>
          <a:xfrm>
            <a:off x="5280050" y="3153228"/>
            <a:ext cx="1296391" cy="251605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DFA7BCF-D58C-C242-9595-E73A73A7DE03}"/>
              </a:ext>
            </a:extLst>
          </p:cNvPr>
          <p:cNvSpPr txBox="1"/>
          <p:nvPr/>
        </p:nvSpPr>
        <p:spPr>
          <a:xfrm>
            <a:off x="6408725" y="3186344"/>
            <a:ext cx="39165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51% of North American customers who 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are Middle-Aged bought bikes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12CB510-DBC0-054B-B83D-516E4A321688}"/>
              </a:ext>
            </a:extLst>
          </p:cNvPr>
          <p:cNvSpPr txBox="1"/>
          <p:nvPr/>
        </p:nvSpPr>
        <p:spPr>
          <a:xfrm>
            <a:off x="5683062" y="1785814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Pacific</a:t>
            </a:r>
          </a:p>
        </p:txBody>
      </p:sp>
      <p:pic>
        <p:nvPicPr>
          <p:cNvPr id="22" name="Picture 21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86A7A15-368B-214C-A710-18FB5D5DE5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79774" y="2321458"/>
            <a:ext cx="8232437" cy="3929888"/>
          </a:xfrm>
          <a:prstGeom prst="rect">
            <a:avLst/>
          </a:prstGeom>
        </p:spPr>
      </p:pic>
      <p:sp>
        <p:nvSpPr>
          <p:cNvPr id="23" name="Oval 22">
            <a:extLst>
              <a:ext uri="{FF2B5EF4-FFF2-40B4-BE49-F238E27FC236}">
                <a16:creationId xmlns:a16="http://schemas.microsoft.com/office/drawing/2014/main" id="{F168DF57-6E80-CB41-BA51-B5724B37195B}"/>
              </a:ext>
            </a:extLst>
          </p:cNvPr>
          <p:cNvSpPr/>
          <p:nvPr/>
        </p:nvSpPr>
        <p:spPr>
          <a:xfrm>
            <a:off x="5307064" y="2878910"/>
            <a:ext cx="1242362" cy="279036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1410062-BDF9-EB4B-87D6-69077A8A4886}"/>
              </a:ext>
            </a:extLst>
          </p:cNvPr>
          <p:cNvSpPr/>
          <p:nvPr/>
        </p:nvSpPr>
        <p:spPr>
          <a:xfrm>
            <a:off x="3154679" y="4972049"/>
            <a:ext cx="847015" cy="72008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83941F3-A714-D948-8A0B-162218DD36C9}"/>
              </a:ext>
            </a:extLst>
          </p:cNvPr>
          <p:cNvSpPr txBox="1"/>
          <p:nvPr/>
        </p:nvSpPr>
        <p:spPr>
          <a:xfrm>
            <a:off x="6441612" y="2857101"/>
            <a:ext cx="35830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59% of customers in the Pacific who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are Middle-Aged bought a bike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01D4B5E-0708-F748-831D-33E187C032A6}"/>
              </a:ext>
            </a:extLst>
          </p:cNvPr>
          <p:cNvSpPr txBox="1"/>
          <p:nvPr/>
        </p:nvSpPr>
        <p:spPr>
          <a:xfrm>
            <a:off x="2022034" y="4389670"/>
            <a:ext cx="32640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86% of customers in the Pacific who 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are Adolescents bought a bike</a:t>
            </a:r>
          </a:p>
        </p:txBody>
      </p:sp>
    </p:spTree>
    <p:extLst>
      <p:ext uri="{BB962C8B-B14F-4D97-AF65-F5344CB8AC3E}">
        <p14:creationId xmlns:p14="http://schemas.microsoft.com/office/powerpoint/2010/main" val="41207050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45000"/>
    </mc:Choice>
    <mc:Fallback>
      <p:transition spd="slow" advClick="0" advTm="4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0"/>
                            </p:stCondLst>
                            <p:childTnLst>
                              <p:par>
                                <p:cTn id="29" presetID="16" presetClass="exit" presetSubtype="21" fill="hold" grpId="1" nodeType="afterEffect">
                                  <p:stCondLst>
                                    <p:cond delay="500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3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6" presetClass="exit" presetSubtype="21" fill="hold" grpId="1" nodeType="withEffect">
                                  <p:stCondLst>
                                    <p:cond delay="500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3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6" presetClass="exit" presetSubtype="21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3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6" presetClass="exit" presetSubtype="21" fill="hold" grpId="1" nodeType="withEffect">
                                  <p:stCondLst>
                                    <p:cond delay="500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3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1000"/>
                            </p:stCondLst>
                            <p:childTnLst>
                              <p:par>
                                <p:cTn id="42" presetID="42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3000"/>
                            </p:stCondLst>
                            <p:childTnLst>
                              <p:par>
                                <p:cTn id="5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4000"/>
                            </p:stCondLst>
                            <p:childTnLst>
                              <p:par>
                                <p:cTn id="5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5000"/>
                            </p:stCondLst>
                            <p:childTnLst>
                              <p:par>
                                <p:cTn id="6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6000"/>
                            </p:stCondLst>
                            <p:childTnLst>
                              <p:par>
                                <p:cTn id="71" presetID="16" presetClass="exit" presetSubtype="21" fill="hold" grpId="1" nodeType="afterEffect">
                                  <p:stCondLst>
                                    <p:cond delay="500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7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6" presetClass="exit" presetSubtype="21" fill="hold" grpId="1" nodeType="withEffect">
                                  <p:stCondLst>
                                    <p:cond delay="500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7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6" presetClass="exit" presetSubtype="21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7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6" presetClass="exit" presetSubtype="21" fill="hold" grpId="1" nodeType="withEffect">
                                  <p:stCondLst>
                                    <p:cond delay="500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8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22000"/>
                            </p:stCondLst>
                            <p:childTnLst>
                              <p:par>
                                <p:cTn id="84" presetID="42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24000"/>
                            </p:stCondLst>
                            <p:childTnLst>
                              <p:par>
                                <p:cTn id="9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25000"/>
                            </p:stCondLst>
                            <p:childTnLst>
                              <p:par>
                                <p:cTn id="9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26000"/>
                            </p:stCondLst>
                            <p:childTnLst>
                              <p:par>
                                <p:cTn id="10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27000"/>
                            </p:stCondLst>
                            <p:childTnLst>
                              <p:par>
                                <p:cTn id="108" presetID="16" presetClass="exit" presetSubtype="21" fill="hold" grpId="1" nodeType="afterEffect">
                                  <p:stCondLst>
                                    <p:cond delay="500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0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6" presetClass="exit" presetSubtype="21" fill="hold" grpId="1" nodeType="withEffect">
                                  <p:stCondLst>
                                    <p:cond delay="500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1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6" presetClass="exit" presetSubtype="21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1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6" presetClass="exit" presetSubtype="21" fill="hold" grpId="1" nodeType="withEffect">
                                  <p:stCondLst>
                                    <p:cond delay="500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1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33000"/>
                            </p:stCondLst>
                            <p:childTnLst>
                              <p:par>
                                <p:cTn id="121" presetID="42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35000"/>
                            </p:stCondLst>
                            <p:childTnLst>
                              <p:par>
                                <p:cTn id="12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36000"/>
                            </p:stCondLst>
                            <p:childTnLst>
                              <p:par>
                                <p:cTn id="13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37000"/>
                            </p:stCondLst>
                            <p:childTnLst>
                              <p:par>
                                <p:cTn id="13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38000"/>
                            </p:stCondLst>
                            <p:childTnLst>
                              <p:par>
                                <p:cTn id="14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39000"/>
                            </p:stCondLst>
                            <p:childTnLst>
                              <p:par>
                                <p:cTn id="15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7" grpId="0" animBg="1"/>
      <p:bldP spid="7" grpId="1" animBg="1"/>
      <p:bldP spid="8" grpId="0"/>
      <p:bldP spid="8" grpId="1"/>
      <p:bldP spid="9" grpId="0"/>
      <p:bldP spid="10" grpId="0"/>
      <p:bldP spid="10" grpId="1"/>
      <p:bldP spid="13" grpId="0" animBg="1"/>
      <p:bldP spid="13" grpId="1" animBg="1"/>
      <p:bldP spid="14" grpId="0"/>
      <p:bldP spid="14" grpId="1"/>
      <p:bldP spid="15" grpId="0"/>
      <p:bldP spid="15" grpId="1"/>
      <p:bldP spid="18" grpId="0" animBg="1"/>
      <p:bldP spid="18" grpId="1" animBg="1"/>
      <p:bldP spid="19" grpId="0"/>
      <p:bldP spid="19" grpId="1"/>
      <p:bldP spid="20" grpId="0"/>
      <p:bldP spid="23" grpId="0" animBg="1"/>
      <p:bldP spid="24" grpId="0" animBg="1"/>
      <p:bldP spid="25" grpId="0"/>
      <p:bldP spid="2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BBE57-034F-1E43-A959-6255EAA24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Average Customer Income</a:t>
            </a:r>
          </a:p>
        </p:txBody>
      </p:sp>
      <p:pic>
        <p:nvPicPr>
          <p:cNvPr id="5" name="Content Placeholder 4" descr="Chart, treemap chart&#10;&#10;Description automatically generated">
            <a:extLst>
              <a:ext uri="{FF2B5EF4-FFF2-40B4-BE49-F238E27FC236}">
                <a16:creationId xmlns:a16="http://schemas.microsoft.com/office/drawing/2014/main" id="{DDE7C936-23D8-F347-9082-75AD52081C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66525" y="1977390"/>
            <a:ext cx="8458949" cy="402972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AA1A787-12CF-BA44-81BA-0212FD45DBD2}"/>
              </a:ext>
            </a:extLst>
          </p:cNvPr>
          <p:cNvSpPr txBox="1"/>
          <p:nvPr/>
        </p:nvSpPr>
        <p:spPr>
          <a:xfrm>
            <a:off x="5465057" y="1545987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OVERALL</a:t>
            </a:r>
          </a:p>
        </p:txBody>
      </p:sp>
      <p:pic>
        <p:nvPicPr>
          <p:cNvPr id="8" name="Picture 7" descr="Chart, treemap chart&#10;&#10;Description automatically generated">
            <a:extLst>
              <a:ext uri="{FF2B5EF4-FFF2-40B4-BE49-F238E27FC236}">
                <a16:creationId xmlns:a16="http://schemas.microsoft.com/office/drawing/2014/main" id="{739874B2-4875-394D-8AD4-0344682FE9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6525" y="1962149"/>
            <a:ext cx="8460678" cy="40297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FFE6BD6-D1CF-084D-B1A9-CF7450191DE9}"/>
              </a:ext>
            </a:extLst>
          </p:cNvPr>
          <p:cNvSpPr txBox="1"/>
          <p:nvPr/>
        </p:nvSpPr>
        <p:spPr>
          <a:xfrm>
            <a:off x="5558832" y="1346080"/>
            <a:ext cx="1074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5FAE4F-6CA4-8C47-A83E-0B46A22B1D36}"/>
              </a:ext>
            </a:extLst>
          </p:cNvPr>
          <p:cNvSpPr txBox="1"/>
          <p:nvPr/>
        </p:nvSpPr>
        <p:spPr>
          <a:xfrm>
            <a:off x="5670240" y="1529636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Europe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4CE9DC6-AA4A-0447-9084-88FC90FF22D8}"/>
              </a:ext>
            </a:extLst>
          </p:cNvPr>
          <p:cNvSpPr txBox="1"/>
          <p:nvPr/>
        </p:nvSpPr>
        <p:spPr>
          <a:xfrm>
            <a:off x="5268462" y="2423444"/>
            <a:ext cx="17876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$16.6K less than 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overall average</a:t>
            </a:r>
          </a:p>
        </p:txBody>
      </p:sp>
      <p:cxnSp>
        <p:nvCxnSpPr>
          <p:cNvPr id="13" name="Elbow Connector 12">
            <a:extLst>
              <a:ext uri="{FF2B5EF4-FFF2-40B4-BE49-F238E27FC236}">
                <a16:creationId xmlns:a16="http://schemas.microsoft.com/office/drawing/2014/main" id="{B767F007-56AE-E94F-A586-5F86A6E39012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966704" y="2876918"/>
            <a:ext cx="432066" cy="171450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AC1CE9A4-4155-E84C-87DB-8F0BF8C13F15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8396189" y="2550677"/>
            <a:ext cx="432066" cy="171450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4EA1FA6-F102-C345-8DDB-CE3301823C43}"/>
              </a:ext>
            </a:extLst>
          </p:cNvPr>
          <p:cNvSpPr txBox="1"/>
          <p:nvPr/>
        </p:nvSpPr>
        <p:spPr>
          <a:xfrm>
            <a:off x="8637153" y="2100278"/>
            <a:ext cx="17876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$13.8K less than 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overall average</a:t>
            </a:r>
          </a:p>
        </p:txBody>
      </p:sp>
      <p:pic>
        <p:nvPicPr>
          <p:cNvPr id="19" name="Picture 18" descr="Chart, treemap chart&#10;&#10;Description automatically generated">
            <a:extLst>
              <a:ext uri="{FF2B5EF4-FFF2-40B4-BE49-F238E27FC236}">
                <a16:creationId xmlns:a16="http://schemas.microsoft.com/office/drawing/2014/main" id="{87C46365-E752-2A4C-A921-C769E73AA1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4796" y="1962149"/>
            <a:ext cx="8458948" cy="402972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1CCEB74-E500-D044-94EC-F3D0D64B4425}"/>
              </a:ext>
            </a:extLst>
          </p:cNvPr>
          <p:cNvSpPr txBox="1"/>
          <p:nvPr/>
        </p:nvSpPr>
        <p:spPr>
          <a:xfrm>
            <a:off x="5312613" y="1544877"/>
            <a:ext cx="1563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North America</a:t>
            </a:r>
          </a:p>
        </p:txBody>
      </p: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47738346-ECFF-A542-8E12-6D4E053A7902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600178" y="3061192"/>
            <a:ext cx="632182" cy="492054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9ACE3489-1EBD-1145-936D-DCD68B0B3F38}"/>
              </a:ext>
            </a:extLst>
          </p:cNvPr>
          <p:cNvSpPr txBox="1"/>
          <p:nvPr/>
        </p:nvSpPr>
        <p:spPr>
          <a:xfrm>
            <a:off x="5616911" y="2360263"/>
            <a:ext cx="16273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$9K more than 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overall average</a:t>
            </a:r>
          </a:p>
        </p:txBody>
      </p:sp>
      <p:cxnSp>
        <p:nvCxnSpPr>
          <p:cNvPr id="28" name="Elbow Connector 27">
            <a:extLst>
              <a:ext uri="{FF2B5EF4-FFF2-40B4-BE49-F238E27FC236}">
                <a16:creationId xmlns:a16="http://schemas.microsoft.com/office/drawing/2014/main" id="{966CCA14-3EF7-814C-ADB4-0E761B96D9DD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8968869" y="2638711"/>
            <a:ext cx="632182" cy="492054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BFC70014-863E-3A46-85E5-19C2DF10BD3A}"/>
              </a:ext>
            </a:extLst>
          </p:cNvPr>
          <p:cNvSpPr txBox="1"/>
          <p:nvPr/>
        </p:nvSpPr>
        <p:spPr>
          <a:xfrm>
            <a:off x="8717302" y="1946907"/>
            <a:ext cx="16273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$5K more than 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overall average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DE7B856-4DED-A844-990A-646271DDAC1B}"/>
              </a:ext>
            </a:extLst>
          </p:cNvPr>
          <p:cNvSpPr txBox="1"/>
          <p:nvPr/>
        </p:nvSpPr>
        <p:spPr>
          <a:xfrm>
            <a:off x="5681335" y="1528526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Pacific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39BCA921-E299-A04F-AB09-C5E3758E60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61336" y="1962150"/>
            <a:ext cx="8458947" cy="4044964"/>
          </a:xfrm>
          <a:prstGeom prst="rect">
            <a:avLst/>
          </a:prstGeom>
        </p:spPr>
      </p:pic>
      <p:cxnSp>
        <p:nvCxnSpPr>
          <p:cNvPr id="34" name="Elbow Connector 33">
            <a:extLst>
              <a:ext uri="{FF2B5EF4-FFF2-40B4-BE49-F238E27FC236}">
                <a16:creationId xmlns:a16="http://schemas.microsoft.com/office/drawing/2014/main" id="{364438C3-4A30-6742-B538-7D015FCE05C4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054478" y="3018422"/>
            <a:ext cx="453113" cy="368045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CB25C222-3F06-CE40-A2EF-E3BB04966A62}"/>
              </a:ext>
            </a:extLst>
          </p:cNvPr>
          <p:cNvSpPr txBox="1"/>
          <p:nvPr/>
        </p:nvSpPr>
        <p:spPr>
          <a:xfrm>
            <a:off x="5245736" y="2375503"/>
            <a:ext cx="19415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$7K more than 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overall average</a:t>
            </a:r>
          </a:p>
        </p:txBody>
      </p:sp>
      <p:cxnSp>
        <p:nvCxnSpPr>
          <p:cNvPr id="37" name="Elbow Connector 36">
            <a:extLst>
              <a:ext uri="{FF2B5EF4-FFF2-40B4-BE49-F238E27FC236}">
                <a16:creationId xmlns:a16="http://schemas.microsoft.com/office/drawing/2014/main" id="{6552DB24-0BF0-094C-AC06-E7CA9C64ED6F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8450479" y="2520290"/>
            <a:ext cx="310862" cy="157016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8DB4D607-9E21-1A4F-9F87-B1C9F75A0A55}"/>
              </a:ext>
            </a:extLst>
          </p:cNvPr>
          <p:cNvSpPr txBox="1"/>
          <p:nvPr/>
        </p:nvSpPr>
        <p:spPr>
          <a:xfrm>
            <a:off x="8527258" y="1883739"/>
            <a:ext cx="16273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$5K more than 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overall average</a:t>
            </a:r>
          </a:p>
        </p:txBody>
      </p:sp>
    </p:spTree>
    <p:extLst>
      <p:ext uri="{BB962C8B-B14F-4D97-AF65-F5344CB8AC3E}">
        <p14:creationId xmlns:p14="http://schemas.microsoft.com/office/powerpoint/2010/main" val="12637198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45000">
        <p:pull/>
      </p:transition>
    </mc:Choice>
    <mc:Fallback>
      <p:transition spd="slow" advClick="0" advTm="45000"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6" presetClass="exit" presetSubtype="21" fill="hold" grpId="1" nodeType="afterEffect">
                                  <p:stCondLst>
                                    <p:cond delay="600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6" presetClass="exit" presetSubtype="21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2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9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1000"/>
                            </p:stCondLst>
                            <p:childTnLst>
                              <p:par>
                                <p:cTn id="3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2000"/>
                            </p:stCondLst>
                            <p:childTnLst>
                              <p:par>
                                <p:cTn id="4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3000"/>
                            </p:stCondLst>
                            <p:childTnLst>
                              <p:par>
                                <p:cTn id="5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4000"/>
                            </p:stCondLst>
                            <p:childTnLst>
                              <p:par>
                                <p:cTn id="62" presetID="16" presetClass="exit" presetSubtype="21" fill="hold" grpId="1" nodeType="afterEffect">
                                  <p:stCondLst>
                                    <p:cond delay="600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6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6" presetClass="exit" presetSubtype="21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6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6" presetClass="exit" presetSubtype="21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6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6" presetClass="exit" presetSubtype="21" fill="hold" grpId="1" nodeType="withEffect">
                                  <p:stCondLst>
                                    <p:cond delay="600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7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6" presetClass="exit" presetSubtype="21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7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6" presetClass="exit" presetSubtype="21" fill="hold" grpId="1" nodeType="withEffect">
                                  <p:stCondLst>
                                    <p:cond delay="600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78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21000"/>
                            </p:stCondLst>
                            <p:childTnLst>
                              <p:par>
                                <p:cTn id="81" presetID="42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23000"/>
                            </p:stCondLst>
                            <p:childTnLst>
                              <p:par>
                                <p:cTn id="8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24000"/>
                            </p:stCondLst>
                            <p:childTnLst>
                              <p:par>
                                <p:cTn id="9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25000"/>
                            </p:stCondLst>
                            <p:childTnLst>
                              <p:par>
                                <p:cTn id="10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26000"/>
                            </p:stCondLst>
                            <p:childTnLst>
                              <p:par>
                                <p:cTn id="115" presetID="16" presetClass="exit" presetSubtype="21" fill="hold" grpId="1" nodeType="afterEffect">
                                  <p:stCondLst>
                                    <p:cond delay="600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1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6" presetClass="exit" presetSubtype="21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1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6" presetClass="exit" presetSubtype="21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2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16" presetClass="exit" presetSubtype="21" fill="hold" grpId="1" nodeType="withEffect">
                                  <p:stCondLst>
                                    <p:cond delay="600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25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6" presetClass="exit" presetSubtype="21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28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6" presetClass="exit" presetSubtype="21" fill="hold" grpId="1" nodeType="withEffect">
                                  <p:stCondLst>
                                    <p:cond delay="600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31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33000"/>
                            </p:stCondLst>
                            <p:childTnLst>
                              <p:par>
                                <p:cTn id="134" presetID="42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7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35000"/>
                            </p:stCondLst>
                            <p:childTnLst>
                              <p:par>
                                <p:cTn id="14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36000"/>
                            </p:stCondLst>
                            <p:childTnLst>
                              <p:par>
                                <p:cTn id="14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4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37000"/>
                            </p:stCondLst>
                            <p:childTnLst>
                              <p:par>
                                <p:cTn id="15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0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5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6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9" grpId="0"/>
      <p:bldP spid="10" grpId="0"/>
      <p:bldP spid="10" grpId="1"/>
      <p:bldP spid="11" grpId="0"/>
      <p:bldP spid="11" grpId="1"/>
      <p:bldP spid="17" grpId="0"/>
      <p:bldP spid="17" grpId="1"/>
      <p:bldP spid="20" grpId="0"/>
      <p:bldP spid="20" grpId="1"/>
      <p:bldP spid="27" grpId="0"/>
      <p:bldP spid="27" grpId="1"/>
      <p:bldP spid="29" grpId="0"/>
      <p:bldP spid="29" grpId="1"/>
      <p:bldP spid="30" grpId="0"/>
      <p:bldP spid="36" grpId="0"/>
      <p:bldP spid="4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4169AC-14B5-1D45-9545-6B08AF78C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Summary of Insights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A7D612-A3E6-354D-9B83-10B593DC9D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Middle-aged customers (32-54) are the largest portion of Bike Co. XYZ’s customers and have the highest percentage of bikes bought out of any age group</a:t>
            </a:r>
          </a:p>
          <a:p>
            <a:r>
              <a:rPr lang="en-US" dirty="0"/>
              <a:t>Customers who identify as single have a higher percentage of bikes bought than those who identify as married (54% vs 43% respectively)</a:t>
            </a:r>
          </a:p>
          <a:p>
            <a:r>
              <a:rPr lang="en-US" dirty="0"/>
              <a:t>Customers in the Pacific region have the highest percentage of bikes bought out of any region (59%)</a:t>
            </a:r>
          </a:p>
          <a:p>
            <a:r>
              <a:rPr lang="en-US" dirty="0"/>
              <a:t>Customers with work commutes of roughly 0-1 miles or 2-5 miles tend to have the highest percentage of bikes bought, especially in the Pacific region</a:t>
            </a:r>
          </a:p>
          <a:p>
            <a:r>
              <a:rPr lang="en-US" dirty="0"/>
              <a:t>North American customers have the highest average income out of any region, with males having higher incomes than females across all regions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67982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20000">
        <p:pull/>
      </p:transition>
    </mc:Choice>
    <mc:Fallback>
      <p:transition spd="slow" advClick="0" advTm="20000">
        <p:pull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{D41CFE16-5C95-8846-A01B-6A631668304C}tf10001062</Template>
  <TotalTime>1191</TotalTime>
  <Words>1109</Words>
  <Application>Microsoft Macintosh PowerPoint</Application>
  <PresentationFormat>Widescreen</PresentationFormat>
  <Paragraphs>228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Baloo Da</vt:lpstr>
      <vt:lpstr>Century Gothic</vt:lpstr>
      <vt:lpstr>Times New Roman</vt:lpstr>
      <vt:lpstr>Wingdings 3</vt:lpstr>
      <vt:lpstr>Ion</vt:lpstr>
      <vt:lpstr>2021 Customer Insights</vt:lpstr>
      <vt:lpstr>Project Overview &amp; Relevant Information</vt:lpstr>
      <vt:lpstr>Customer Demographics</vt:lpstr>
      <vt:lpstr>Customer Demographics (continued)</vt:lpstr>
      <vt:lpstr>Customer Demographics (continued)</vt:lpstr>
      <vt:lpstr>Sales Based On Customer Commute</vt:lpstr>
      <vt:lpstr>Sales Based on Customer Age Bracket</vt:lpstr>
      <vt:lpstr>Average Customer Income</vt:lpstr>
      <vt:lpstr>Summary of Insights</vt:lpstr>
      <vt:lpstr>Suggestions Moving Forward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2021 Customer Insights</dc:title>
  <dc:creator>Christopher Miles</dc:creator>
  <cp:lastModifiedBy>Christopher Miles</cp:lastModifiedBy>
  <cp:revision>10</cp:revision>
  <dcterms:created xsi:type="dcterms:W3CDTF">2022-04-16T06:21:51Z</dcterms:created>
  <dcterms:modified xsi:type="dcterms:W3CDTF">2022-04-17T02:13:17Z</dcterms:modified>
</cp:coreProperties>
</file>